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74" r:id="rId3"/>
    <p:sldId id="258" r:id="rId4"/>
    <p:sldId id="263" r:id="rId5"/>
    <p:sldId id="264" r:id="rId6"/>
    <p:sldId id="265" r:id="rId7"/>
    <p:sldId id="266" r:id="rId8"/>
    <p:sldId id="259" r:id="rId9"/>
    <p:sldId id="267" r:id="rId10"/>
    <p:sldId id="268" r:id="rId11"/>
    <p:sldId id="269" r:id="rId12"/>
    <p:sldId id="270" r:id="rId13"/>
    <p:sldId id="271" r:id="rId14"/>
    <p:sldId id="272" r:id="rId15"/>
    <p:sldId id="260" r:id="rId16"/>
    <p:sldId id="261" r:id="rId17"/>
    <p:sldId id="262" r:id="rId18"/>
    <p:sldId id="273" r:id="rId19"/>
    <p:sldId id="275"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75B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napToGrid="0">
      <p:cViewPr varScale="1">
        <p:scale>
          <a:sx n="88" d="100"/>
          <a:sy n="88" d="100"/>
        </p:scale>
        <p:origin x="644" y="6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F7DD5-0AD9-DF4A-ABAB-6706948A81F4}" type="datetimeFigureOut">
              <a:rPr lang="nl-NL" smtClean="0"/>
              <a:t>4-2-2021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1D312-210A-6244-8338-8839835851D5}" type="slidenum">
              <a:rPr lang="nl-NL" smtClean="0"/>
              <a:t>‹nr.›</a:t>
            </a:fld>
            <a:endParaRPr lang="nl-NL"/>
          </a:p>
        </p:txBody>
      </p:sp>
    </p:spTree>
    <p:extLst>
      <p:ext uri="{BB962C8B-B14F-4D97-AF65-F5344CB8AC3E}">
        <p14:creationId xmlns:p14="http://schemas.microsoft.com/office/powerpoint/2010/main" val="183135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999" y="983246"/>
            <a:ext cx="6858000" cy="1580286"/>
          </a:xfrm>
        </p:spPr>
        <p:txBody>
          <a:bodyPr anchor="b">
            <a:normAutofit/>
          </a:bodyPr>
          <a:lstStyle>
            <a:lvl1pPr algn="ctr">
              <a:defRPr sz="4500" baseline="0">
                <a:latin typeface="Arial" panose="020B0604020202020204" pitchFamily="34" charset="0"/>
                <a:cs typeface="Arial" panose="020B0604020202020204" pitchFamily="34" charset="0"/>
              </a:defRPr>
            </a:lvl1pPr>
          </a:lstStyle>
          <a:p>
            <a:r>
              <a:rPr lang="nl-NL" dirty="0"/>
              <a:t>Titel presentatie</a:t>
            </a:r>
            <a:endParaRPr lang="en-US" dirty="0"/>
          </a:p>
        </p:txBody>
      </p:sp>
      <p:sp>
        <p:nvSpPr>
          <p:cNvPr id="3" name="Subtitle 2"/>
          <p:cNvSpPr>
            <a:spLocks noGrp="1"/>
          </p:cNvSpPr>
          <p:nvPr>
            <p:ph type="subTitle" idx="1" hasCustomPrompt="1"/>
          </p:nvPr>
        </p:nvSpPr>
        <p:spPr>
          <a:xfrm>
            <a:off x="1143000" y="2651640"/>
            <a:ext cx="6858000" cy="967977"/>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a:t>
            </a:r>
            <a:endParaRPr lang="en-US" dirty="0"/>
          </a:p>
        </p:txBody>
      </p:sp>
      <p:sp>
        <p:nvSpPr>
          <p:cNvPr id="20" name="Tijdelijke aanduiding voor tekst 19"/>
          <p:cNvSpPr>
            <a:spLocks noGrp="1"/>
          </p:cNvSpPr>
          <p:nvPr>
            <p:ph type="body" sz="quarter" idx="10" hasCustomPrompt="1"/>
          </p:nvPr>
        </p:nvSpPr>
        <p:spPr>
          <a:xfrm>
            <a:off x="5222875" y="3757613"/>
            <a:ext cx="2778125" cy="256979"/>
          </a:xfrm>
        </p:spPr>
        <p:txBody>
          <a:bodyPr>
            <a:normAutofit/>
          </a:bodyPr>
          <a:lstStyle>
            <a:lvl1pPr marL="0" indent="0" algn="r">
              <a:buFontTx/>
              <a:buNone/>
              <a:defRPr sz="1400">
                <a:latin typeface="Arial" panose="020B0604020202020204" pitchFamily="34" charset="0"/>
                <a:cs typeface="Arial" panose="020B0604020202020204" pitchFamily="34" charset="0"/>
              </a:defRPr>
            </a:lvl1pPr>
          </a:lstStyle>
          <a:p>
            <a:pPr lvl="0"/>
            <a:r>
              <a:rPr lang="nl-NL" sz="1200" dirty="0"/>
              <a:t>Naam</a:t>
            </a:r>
            <a:endParaRPr lang="nl-NL" dirty="0"/>
          </a:p>
        </p:txBody>
      </p:sp>
      <p:sp>
        <p:nvSpPr>
          <p:cNvPr id="21" name="Tijdelijke aanduiding voor tekst 19"/>
          <p:cNvSpPr>
            <a:spLocks noGrp="1"/>
          </p:cNvSpPr>
          <p:nvPr>
            <p:ph type="body" sz="quarter" idx="11" hasCustomPrompt="1"/>
          </p:nvPr>
        </p:nvSpPr>
        <p:spPr>
          <a:xfrm>
            <a:off x="5222874" y="4102700"/>
            <a:ext cx="2778125" cy="256979"/>
          </a:xfrm>
        </p:spPr>
        <p:txBody>
          <a:bodyPr>
            <a:normAutofit/>
          </a:bodyPr>
          <a:lstStyle>
            <a:lvl1pPr marL="0" indent="0" algn="r">
              <a:buFontTx/>
              <a:buNone/>
              <a:defRPr sz="1400">
                <a:latin typeface="Arial" panose="020B0604020202020204" pitchFamily="34" charset="0"/>
                <a:cs typeface="Arial" panose="020B0604020202020204" pitchFamily="34" charset="0"/>
              </a:defRPr>
            </a:lvl1pPr>
          </a:lstStyle>
          <a:p>
            <a:pPr lvl="0"/>
            <a:r>
              <a:rPr lang="nl-NL" sz="1200" dirty="0"/>
              <a:t>Datum</a:t>
            </a:r>
            <a:endParaRPr lang="nl-NL" dirty="0"/>
          </a:p>
        </p:txBody>
      </p:sp>
    </p:spTree>
    <p:extLst>
      <p:ext uri="{BB962C8B-B14F-4D97-AF65-F5344CB8AC3E}">
        <p14:creationId xmlns:p14="http://schemas.microsoft.com/office/powerpoint/2010/main" val="213987134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338412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ot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5417" y="1161355"/>
            <a:ext cx="4837727" cy="1001168"/>
          </a:xfrm>
        </p:spPr>
        <p:txBody>
          <a:bodyPr/>
          <a:lstStyle>
            <a:lvl1pPr algn="ctr">
              <a:defRPr sz="4500"/>
            </a:lvl1pPr>
          </a:lstStyle>
          <a:p>
            <a:r>
              <a:rPr lang="nl-NL" dirty="0"/>
              <a:t>Slottekst</a:t>
            </a:r>
          </a:p>
        </p:txBody>
      </p:sp>
      <p:sp>
        <p:nvSpPr>
          <p:cNvPr id="12" name="Tijdelijke aanduiding voor tekst 11"/>
          <p:cNvSpPr>
            <a:spLocks noGrp="1"/>
          </p:cNvSpPr>
          <p:nvPr>
            <p:ph type="body" sz="quarter" idx="10"/>
          </p:nvPr>
        </p:nvSpPr>
        <p:spPr>
          <a:xfrm>
            <a:off x="715417" y="2304789"/>
            <a:ext cx="4837727" cy="976574"/>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nl-NL"/>
              <a:t>Tekststijl van het model bewerken</a:t>
            </a:r>
          </a:p>
        </p:txBody>
      </p:sp>
    </p:spTree>
    <p:extLst>
      <p:ext uri="{BB962C8B-B14F-4D97-AF65-F5344CB8AC3E}">
        <p14:creationId xmlns:p14="http://schemas.microsoft.com/office/powerpoint/2010/main" val="366645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58284"/>
            <a:ext cx="7886700" cy="362414"/>
          </a:xfrm>
        </p:spPr>
        <p:txBody>
          <a:bodyPr>
            <a:normAutofit/>
          </a:bodyPr>
          <a:lstStyle>
            <a:lvl1pPr>
              <a:defRPr sz="1800" b="1">
                <a:solidFill>
                  <a:srgbClr val="75B248"/>
                </a:solidFill>
              </a:defRPr>
            </a:lvl1pPr>
          </a:lstStyle>
          <a:p>
            <a:r>
              <a:rPr lang="nl-NL" dirty="0"/>
              <a:t>Kop</a:t>
            </a:r>
            <a:endParaRPr lang="en-US" dirty="0"/>
          </a:p>
        </p:txBody>
      </p:sp>
      <p:sp>
        <p:nvSpPr>
          <p:cNvPr id="3" name="Content Placeholder 2"/>
          <p:cNvSpPr>
            <a:spLocks noGrp="1"/>
          </p:cNvSpPr>
          <p:nvPr>
            <p:ph idx="1" hasCustomPrompt="1"/>
          </p:nvPr>
        </p:nvSpPr>
        <p:spPr>
          <a:xfrm>
            <a:off x="628650" y="1215483"/>
            <a:ext cx="7886700" cy="2896937"/>
          </a:xfrm>
        </p:spPr>
        <p:txBody>
          <a:bodyPr/>
          <a:lstStyle>
            <a:lvl1pPr>
              <a:defRPr sz="1400" baseline="0">
                <a:solidFill>
                  <a:srgbClr val="363636"/>
                </a:solidFill>
              </a:defRPr>
            </a:lvl1pPr>
            <a:lvl2pPr>
              <a:defRPr sz="1400"/>
            </a:lvl2pPr>
            <a:lvl3pPr>
              <a:defRPr sz="1200"/>
            </a:lvl3pPr>
            <a:lvl4pPr>
              <a:defRPr sz="1200"/>
            </a:lvl4pPr>
            <a:lvl5pPr>
              <a:defRPr sz="120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03596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dia">
    <p:spTree>
      <p:nvGrpSpPr>
        <p:cNvPr id="1" name=""/>
        <p:cNvGrpSpPr/>
        <p:nvPr/>
      </p:nvGrpSpPr>
      <p:grpSpPr>
        <a:xfrm>
          <a:off x="0" y="0"/>
          <a:ext cx="0" cy="0"/>
          <a:chOff x="0" y="0"/>
          <a:chExt cx="0" cy="0"/>
        </a:xfrm>
      </p:grpSpPr>
      <p:sp>
        <p:nvSpPr>
          <p:cNvPr id="2" name="Titel 1"/>
          <p:cNvSpPr>
            <a:spLocks noGrp="1"/>
          </p:cNvSpPr>
          <p:nvPr>
            <p:ph type="title"/>
          </p:nvPr>
        </p:nvSpPr>
        <p:spPr>
          <a:xfrm>
            <a:off x="628650" y="779836"/>
            <a:ext cx="7886700" cy="344425"/>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628650" y="1214203"/>
            <a:ext cx="7886700" cy="3222860"/>
          </a:xfrm>
        </p:spPr>
        <p:txBody>
          <a:bodyPr>
            <a:normAutofit/>
          </a:bodyPr>
          <a:lstStyle>
            <a:lvl1pPr marL="0" indent="0">
              <a:buNone/>
              <a:defRPr sz="1400" baseline="0"/>
            </a:lvl1pPr>
          </a:lstStyle>
          <a:p>
            <a:pPr lvl="0"/>
            <a:r>
              <a:rPr lang="nl-NL" dirty="0"/>
              <a:t>Tekst toevoegen</a:t>
            </a:r>
          </a:p>
        </p:txBody>
      </p:sp>
    </p:spTree>
    <p:extLst>
      <p:ext uri="{BB962C8B-B14F-4D97-AF65-F5344CB8AC3E}">
        <p14:creationId xmlns:p14="http://schemas.microsoft.com/office/powerpoint/2010/main" val="81529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de stijl te bewerken</a:t>
            </a:r>
            <a:endParaRPr lang="en-US" dirty="0"/>
          </a:p>
        </p:txBody>
      </p:sp>
      <p:sp>
        <p:nvSpPr>
          <p:cNvPr id="3" name="Text Placeholder 2"/>
          <p:cNvSpPr>
            <a:spLocks noGrp="1"/>
          </p:cNvSpPr>
          <p:nvPr>
            <p:ph type="body" idx="1"/>
          </p:nvPr>
        </p:nvSpPr>
        <p:spPr>
          <a:xfrm>
            <a:off x="623888" y="3442098"/>
            <a:ext cx="7886700" cy="56676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72831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18893" y="763859"/>
            <a:ext cx="7886700" cy="362415"/>
          </a:xfrm>
        </p:spPr>
        <p:txBody>
          <a:bodyPr>
            <a:normAutofit/>
          </a:bodyPr>
          <a:lstStyle>
            <a:lvl1pPr>
              <a:defRPr sz="1800"/>
            </a:lvl1pPr>
          </a:lstStyle>
          <a:p>
            <a:r>
              <a:rPr lang="nl-NL"/>
              <a:t>Klik om de stijl te bewerken</a:t>
            </a:r>
            <a:endParaRPr lang="en-US" dirty="0"/>
          </a:p>
        </p:txBody>
      </p:sp>
      <p:sp>
        <p:nvSpPr>
          <p:cNvPr id="3" name="Content Placeholder 2"/>
          <p:cNvSpPr>
            <a:spLocks noGrp="1"/>
          </p:cNvSpPr>
          <p:nvPr>
            <p:ph sz="half" idx="1"/>
          </p:nvPr>
        </p:nvSpPr>
        <p:spPr>
          <a:xfrm>
            <a:off x="628650" y="1215483"/>
            <a:ext cx="3886200" cy="341724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215483"/>
            <a:ext cx="3886200" cy="341724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40263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34225" y="752706"/>
            <a:ext cx="7886700" cy="362416"/>
          </a:xfrm>
        </p:spPr>
        <p:txBody>
          <a:bodyPr/>
          <a:lstStyle/>
          <a:p>
            <a:r>
              <a:rPr lang="nl-NL"/>
              <a:t>Klik om de stijl te bewerken</a:t>
            </a:r>
            <a:endParaRPr lang="en-US" dirty="0"/>
          </a:p>
        </p:txBody>
      </p:sp>
    </p:spTree>
    <p:extLst>
      <p:ext uri="{BB962C8B-B14F-4D97-AF65-F5344CB8AC3E}">
        <p14:creationId xmlns:p14="http://schemas.microsoft.com/office/powerpoint/2010/main" val="150723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5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758283"/>
            <a:ext cx="2949178" cy="635619"/>
          </a:xfrm>
        </p:spPr>
        <p:txBody>
          <a:bodyPr anchor="b">
            <a:normAutofit/>
          </a:bodyPr>
          <a:lstStyle>
            <a:lvl1pPr>
              <a:defRPr sz="1800"/>
            </a:lvl1pPr>
          </a:lstStyle>
          <a:p>
            <a:r>
              <a:rPr lang="nl-NL"/>
              <a:t>Klik om de stijl te bewerken</a:t>
            </a:r>
            <a:endParaRPr lang="en-US" dirty="0"/>
          </a:p>
        </p:txBody>
      </p:sp>
      <p:sp>
        <p:nvSpPr>
          <p:cNvPr id="3" name="Content Placeholder 2"/>
          <p:cNvSpPr>
            <a:spLocks noGrp="1"/>
          </p:cNvSpPr>
          <p:nvPr>
            <p:ph idx="1"/>
          </p:nvPr>
        </p:nvSpPr>
        <p:spPr>
          <a:xfrm>
            <a:off x="3887391" y="758283"/>
            <a:ext cx="4629150" cy="3637505"/>
          </a:xfrm>
        </p:spPr>
        <p:txBody>
          <a:bodyPr/>
          <a:lstStyle>
            <a:lvl1pPr>
              <a:defRPr sz="1400"/>
            </a:lvl1pPr>
            <a:lvl2pPr>
              <a:defRPr sz="1400"/>
            </a:lvl2pPr>
            <a:lvl3pPr>
              <a:defRPr sz="1200"/>
            </a:lvl3pPr>
            <a:lvl4pPr>
              <a:defRPr sz="1200"/>
            </a:lvl4pPr>
            <a:lvl5pPr>
              <a:defRPr sz="12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483112"/>
            <a:ext cx="2949178" cy="291862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Tree>
    <p:extLst>
      <p:ext uri="{BB962C8B-B14F-4D97-AF65-F5344CB8AC3E}">
        <p14:creationId xmlns:p14="http://schemas.microsoft.com/office/powerpoint/2010/main" val="82310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751469"/>
            <a:ext cx="2949178" cy="642434"/>
          </a:xfrm>
        </p:spPr>
        <p:txBody>
          <a:bodyPr anchor="b">
            <a:normAutofit/>
          </a:bodyPr>
          <a:lstStyle>
            <a:lvl1pPr>
              <a:defRPr sz="18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751468"/>
            <a:ext cx="4629150" cy="3644320"/>
          </a:xfrm>
        </p:spPr>
        <p:txBody>
          <a:bodyPr anchor="t">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483112"/>
            <a:ext cx="2949178" cy="291862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Tree>
    <p:extLst>
      <p:ext uri="{BB962C8B-B14F-4D97-AF65-F5344CB8AC3E}">
        <p14:creationId xmlns:p14="http://schemas.microsoft.com/office/powerpoint/2010/main" val="333632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17313"/>
            <a:ext cx="7886700" cy="303386"/>
          </a:xfrm>
          <a:prstGeom prst="rect">
            <a:avLst/>
          </a:prstGeom>
        </p:spPr>
        <p:txBody>
          <a:bodyPr vert="horz" lIns="91440" tIns="45720" rIns="91440" bIns="45720" rtlCol="0" anchor="ctr">
            <a:noAutofit/>
          </a:bodyPr>
          <a:lstStyle/>
          <a:p>
            <a:r>
              <a:rPr lang="nl-NL" dirty="0"/>
              <a:t>Klik om de stijl te bewerken</a:t>
            </a:r>
            <a:endParaRPr lang="en-US" dirty="0"/>
          </a:p>
        </p:txBody>
      </p:sp>
      <p:sp>
        <p:nvSpPr>
          <p:cNvPr id="3" name="Text Placeholder 2"/>
          <p:cNvSpPr>
            <a:spLocks noGrp="1"/>
          </p:cNvSpPr>
          <p:nvPr>
            <p:ph type="body" idx="1"/>
          </p:nvPr>
        </p:nvSpPr>
        <p:spPr>
          <a:xfrm>
            <a:off x="628650" y="1193268"/>
            <a:ext cx="7886700" cy="3188551"/>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27855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66" r:id="rId6"/>
    <p:sldLayoutId id="2147483667" r:id="rId7"/>
    <p:sldLayoutId id="2147483668" r:id="rId8"/>
    <p:sldLayoutId id="2147483669" r:id="rId9"/>
    <p:sldLayoutId id="2147483670" r:id="rId10"/>
    <p:sldLayoutId id="2147483673" r:id="rId11"/>
  </p:sldLayoutIdLst>
  <p:txStyles>
    <p:titleStyle>
      <a:lvl1pPr algn="l" defTabSz="685800" rtl="0" eaLnBrk="1" latinLnBrk="0" hangingPunct="1">
        <a:lnSpc>
          <a:spcPct val="90000"/>
        </a:lnSpc>
        <a:spcBef>
          <a:spcPct val="0"/>
        </a:spcBef>
        <a:buNone/>
        <a:defRPr sz="1800" b="1" kern="1200">
          <a:solidFill>
            <a:srgbClr val="75B248"/>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rgbClr val="363636"/>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363636"/>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363636"/>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363636"/>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363636"/>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014" y="1105126"/>
            <a:ext cx="7886700" cy="362414"/>
          </a:xfrm>
        </p:spPr>
        <p:txBody>
          <a:bodyPr/>
          <a:lstStyle/>
          <a:p>
            <a:r>
              <a:rPr lang="nl-NL" dirty="0"/>
              <a:t>Profielkeuze</a:t>
            </a:r>
          </a:p>
        </p:txBody>
      </p:sp>
      <p:sp>
        <p:nvSpPr>
          <p:cNvPr id="3" name="Tijdelijke aanduiding voor inhoud 2"/>
          <p:cNvSpPr>
            <a:spLocks noGrp="1"/>
          </p:cNvSpPr>
          <p:nvPr>
            <p:ph idx="1"/>
          </p:nvPr>
        </p:nvSpPr>
        <p:spPr/>
        <p:txBody>
          <a:bodyPr>
            <a:normAutofit lnSpcReduction="10000"/>
          </a:bodyPr>
          <a:lstStyle/>
          <a:p>
            <a:pPr marL="0" lvl="0" indent="0" algn="ctr" defTabSz="914400" fontAlgn="base">
              <a:lnSpc>
                <a:spcPct val="100000"/>
              </a:lnSpc>
              <a:spcBef>
                <a:spcPct val="0"/>
              </a:spcBef>
              <a:spcAft>
                <a:spcPct val="0"/>
              </a:spcAft>
              <a:buNone/>
            </a:pPr>
            <a:endParaRPr lang="nl-NL" altLang="nl-NL" sz="3200" b="1" dirty="0">
              <a:solidFill>
                <a:srgbClr val="349737"/>
              </a:solidFill>
              <a:latin typeface="Calibri"/>
              <a:ea typeface="Geneva" pitchFamily="123" charset="-128"/>
            </a:endParaRPr>
          </a:p>
          <a:p>
            <a:pPr marL="0" lvl="0" indent="0" algn="ctr" defTabSz="914400" fontAlgn="base">
              <a:lnSpc>
                <a:spcPct val="100000"/>
              </a:lnSpc>
              <a:spcBef>
                <a:spcPct val="0"/>
              </a:spcBef>
              <a:spcAft>
                <a:spcPct val="0"/>
              </a:spcAft>
              <a:buNone/>
            </a:pPr>
            <a:r>
              <a:rPr lang="nl-NL" altLang="nl-NL" sz="3200" b="1" dirty="0">
                <a:solidFill>
                  <a:srgbClr val="349737"/>
                </a:solidFill>
                <a:latin typeface="Calibri"/>
                <a:ea typeface="Geneva" pitchFamily="123" charset="-128"/>
              </a:rPr>
              <a:t>ECONOMIE</a:t>
            </a:r>
          </a:p>
          <a:p>
            <a:pPr marL="0" lvl="0" indent="0" defTabSz="914400" fontAlgn="base">
              <a:lnSpc>
                <a:spcPct val="100000"/>
              </a:lnSpc>
              <a:spcBef>
                <a:spcPct val="0"/>
              </a:spcBef>
              <a:spcAft>
                <a:spcPct val="0"/>
              </a:spcAft>
              <a:buNone/>
            </a:pPr>
            <a:endParaRPr lang="nl-NL" altLang="nl-NL" sz="3200" b="1" dirty="0">
              <a:solidFill>
                <a:srgbClr val="349737"/>
              </a:solidFill>
              <a:latin typeface="Calibri"/>
              <a:ea typeface="Geneva" pitchFamily="123" charset="-128"/>
            </a:endParaRPr>
          </a:p>
          <a:p>
            <a:pPr marL="0" lvl="0" indent="0" algn="ctr" defTabSz="914400" fontAlgn="base">
              <a:lnSpc>
                <a:spcPct val="100000"/>
              </a:lnSpc>
              <a:spcBef>
                <a:spcPct val="0"/>
              </a:spcBef>
              <a:spcAft>
                <a:spcPct val="0"/>
              </a:spcAft>
              <a:buNone/>
            </a:pPr>
            <a:r>
              <a:rPr lang="nl-NL" altLang="nl-NL" sz="3200" b="1" dirty="0">
                <a:solidFill>
                  <a:srgbClr val="349737"/>
                </a:solidFill>
                <a:latin typeface="Calibri"/>
                <a:ea typeface="Geneva" pitchFamily="123" charset="-128"/>
              </a:rPr>
              <a:t>EN</a:t>
            </a:r>
          </a:p>
          <a:p>
            <a:pPr marL="0" lvl="0" indent="0" defTabSz="914400" fontAlgn="base">
              <a:lnSpc>
                <a:spcPct val="100000"/>
              </a:lnSpc>
              <a:spcBef>
                <a:spcPct val="0"/>
              </a:spcBef>
              <a:spcAft>
                <a:spcPct val="0"/>
              </a:spcAft>
              <a:buNone/>
            </a:pPr>
            <a:endParaRPr lang="nl-NL" altLang="nl-NL" sz="3200" b="1" dirty="0">
              <a:solidFill>
                <a:srgbClr val="349737"/>
              </a:solidFill>
              <a:latin typeface="Calibri"/>
              <a:ea typeface="Geneva" pitchFamily="123" charset="-128"/>
            </a:endParaRPr>
          </a:p>
          <a:p>
            <a:pPr marL="0" lvl="0" indent="0" algn="ctr" defTabSz="914400" fontAlgn="base">
              <a:lnSpc>
                <a:spcPct val="100000"/>
              </a:lnSpc>
              <a:spcBef>
                <a:spcPct val="0"/>
              </a:spcBef>
              <a:spcAft>
                <a:spcPct val="0"/>
              </a:spcAft>
              <a:buNone/>
            </a:pPr>
            <a:r>
              <a:rPr lang="nl-NL" altLang="nl-NL" sz="3200" b="1" dirty="0">
                <a:solidFill>
                  <a:srgbClr val="349737"/>
                </a:solidFill>
                <a:latin typeface="Calibri"/>
                <a:ea typeface="Geneva" pitchFamily="123" charset="-128"/>
              </a:rPr>
              <a:t>ONDERNEMEN</a:t>
            </a:r>
          </a:p>
          <a:p>
            <a:endParaRPr lang="nl-NL" dirty="0"/>
          </a:p>
        </p:txBody>
      </p:sp>
      <p:pic>
        <p:nvPicPr>
          <p:cNvPr id="4" name="Afbeelding 3"/>
          <p:cNvPicPr>
            <a:picLocks noChangeAspect="1"/>
          </p:cNvPicPr>
          <p:nvPr/>
        </p:nvPicPr>
        <p:blipFill>
          <a:blip r:embed="rId2"/>
          <a:stretch>
            <a:fillRect/>
          </a:stretch>
        </p:blipFill>
        <p:spPr>
          <a:xfrm>
            <a:off x="7091818" y="854796"/>
            <a:ext cx="1711645" cy="863074"/>
          </a:xfrm>
          <a:prstGeom prst="rect">
            <a:avLst/>
          </a:prstGeom>
        </p:spPr>
      </p:pic>
    </p:spTree>
    <p:extLst>
      <p:ext uri="{BB962C8B-B14F-4D97-AF65-F5344CB8AC3E}">
        <p14:creationId xmlns:p14="http://schemas.microsoft.com/office/powerpoint/2010/main" val="867252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Ondernemen</a:t>
            </a:r>
          </a:p>
        </p:txBody>
      </p:sp>
      <p:sp>
        <p:nvSpPr>
          <p:cNvPr id="3" name="Tijdelijke aanduiding voor inhoud 2"/>
          <p:cNvSpPr>
            <a:spLocks noGrp="1"/>
          </p:cNvSpPr>
          <p:nvPr>
            <p:ph idx="1"/>
          </p:nvPr>
        </p:nvSpPr>
        <p:spPr/>
        <p:txBody>
          <a:bodyPr>
            <a:normAutofit/>
          </a:bodyPr>
          <a:lstStyle/>
          <a:p>
            <a:r>
              <a:rPr lang="nl-NL" dirty="0"/>
              <a:t>Ondernemingsplan maken</a:t>
            </a:r>
          </a:p>
          <a:p>
            <a:r>
              <a:rPr lang="nl-NL" dirty="0"/>
              <a:t>Financieringsplan maken</a:t>
            </a:r>
          </a:p>
          <a:p>
            <a:r>
              <a:rPr lang="nl-NL" dirty="0"/>
              <a:t>Marketingplan</a:t>
            </a:r>
          </a:p>
          <a:p>
            <a:r>
              <a:rPr lang="nl-NL" dirty="0"/>
              <a:t>Wat voor soort onderneming ga je beginnen</a:t>
            </a:r>
          </a:p>
          <a:p>
            <a:r>
              <a:rPr lang="nl-NL" dirty="0"/>
              <a:t>Enquête maken</a:t>
            </a:r>
          </a:p>
          <a:p>
            <a:endParaRPr lang="nl-NL" dirty="0"/>
          </a:p>
        </p:txBody>
      </p:sp>
      <p:pic>
        <p:nvPicPr>
          <p:cNvPr id="4" name="Afbeelding 3"/>
          <p:cNvPicPr>
            <a:picLocks noChangeAspect="1"/>
          </p:cNvPicPr>
          <p:nvPr/>
        </p:nvPicPr>
        <p:blipFill>
          <a:blip r:embed="rId2"/>
          <a:stretch>
            <a:fillRect/>
          </a:stretch>
        </p:blipFill>
        <p:spPr>
          <a:xfrm>
            <a:off x="4651829" y="1728592"/>
            <a:ext cx="4061725" cy="1870718"/>
          </a:xfrm>
          <a:prstGeom prst="rect">
            <a:avLst/>
          </a:prstGeom>
        </p:spPr>
      </p:pic>
    </p:spTree>
    <p:extLst>
      <p:ext uri="{BB962C8B-B14F-4D97-AF65-F5344CB8AC3E}">
        <p14:creationId xmlns:p14="http://schemas.microsoft.com/office/powerpoint/2010/main" val="3635798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Financieel en administratief beheer</a:t>
            </a:r>
          </a:p>
        </p:txBody>
      </p:sp>
      <p:sp>
        <p:nvSpPr>
          <p:cNvPr id="3" name="Tijdelijke aanduiding voor inhoud 2"/>
          <p:cNvSpPr>
            <a:spLocks noGrp="1"/>
          </p:cNvSpPr>
          <p:nvPr>
            <p:ph idx="1"/>
          </p:nvPr>
        </p:nvSpPr>
        <p:spPr/>
        <p:txBody>
          <a:bodyPr/>
          <a:lstStyle/>
          <a:p>
            <a:r>
              <a:rPr lang="nl-NL" dirty="0"/>
              <a:t>Balans maken</a:t>
            </a:r>
          </a:p>
          <a:p>
            <a:r>
              <a:rPr lang="nl-NL" dirty="0"/>
              <a:t>Verdieping in de administratie</a:t>
            </a:r>
          </a:p>
          <a:p>
            <a:r>
              <a:rPr lang="nl-NL" dirty="0"/>
              <a:t>Boekhouding bijhouden</a:t>
            </a:r>
          </a:p>
          <a:p>
            <a:r>
              <a:rPr lang="nl-NL" dirty="0"/>
              <a:t>Weten hoeveel geld je krijgt van klanten</a:t>
            </a:r>
          </a:p>
          <a:p>
            <a:r>
              <a:rPr lang="nl-NL" dirty="0"/>
              <a:t>Weten hoeveel geld je moet betalen aan leveranciers</a:t>
            </a:r>
          </a:p>
          <a:p>
            <a:r>
              <a:rPr lang="nl-NL" dirty="0"/>
              <a:t>Hoeveel belasting je moet betalen</a:t>
            </a:r>
          </a:p>
          <a:p>
            <a:endParaRPr lang="nl-NL" dirty="0"/>
          </a:p>
        </p:txBody>
      </p:sp>
      <p:pic>
        <p:nvPicPr>
          <p:cNvPr id="4" name="Afbeelding 3"/>
          <p:cNvPicPr>
            <a:picLocks noChangeAspect="1"/>
          </p:cNvPicPr>
          <p:nvPr/>
        </p:nvPicPr>
        <p:blipFill>
          <a:blip r:embed="rId2"/>
          <a:stretch>
            <a:fillRect/>
          </a:stretch>
        </p:blipFill>
        <p:spPr>
          <a:xfrm>
            <a:off x="4265942" y="2389658"/>
            <a:ext cx="4133696" cy="2149522"/>
          </a:xfrm>
          <a:prstGeom prst="rect">
            <a:avLst/>
          </a:prstGeom>
        </p:spPr>
      </p:pic>
    </p:spTree>
    <p:extLst>
      <p:ext uri="{BB962C8B-B14F-4D97-AF65-F5344CB8AC3E}">
        <p14:creationId xmlns:p14="http://schemas.microsoft.com/office/powerpoint/2010/main" val="82425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Officemanagement</a:t>
            </a:r>
          </a:p>
        </p:txBody>
      </p:sp>
      <p:sp>
        <p:nvSpPr>
          <p:cNvPr id="3" name="Tijdelijke aanduiding voor inhoud 2"/>
          <p:cNvSpPr>
            <a:spLocks noGrp="1"/>
          </p:cNvSpPr>
          <p:nvPr>
            <p:ph idx="1"/>
          </p:nvPr>
        </p:nvSpPr>
        <p:spPr>
          <a:xfrm>
            <a:off x="628650" y="1229131"/>
            <a:ext cx="7886700" cy="2896937"/>
          </a:xfrm>
        </p:spPr>
        <p:txBody>
          <a:bodyPr/>
          <a:lstStyle/>
          <a:p>
            <a:r>
              <a:rPr lang="nl-NL" dirty="0"/>
              <a:t>Bezoeker ontvangen</a:t>
            </a:r>
          </a:p>
          <a:p>
            <a:r>
              <a:rPr lang="nl-NL" dirty="0"/>
              <a:t>Brief verzendklaar maken</a:t>
            </a:r>
          </a:p>
          <a:p>
            <a:r>
              <a:rPr lang="nl-NL" dirty="0"/>
              <a:t>Gast in- en uitchecken</a:t>
            </a:r>
          </a:p>
          <a:p>
            <a:r>
              <a:rPr lang="nl-NL" dirty="0"/>
              <a:t>Rooster maken</a:t>
            </a:r>
          </a:p>
          <a:p>
            <a:r>
              <a:rPr lang="nl-NL" dirty="0"/>
              <a:t>Telefoonnotitie maken</a:t>
            </a:r>
          </a:p>
          <a:p>
            <a:r>
              <a:rPr lang="nl-NL" dirty="0"/>
              <a:t>Verzuim verwerken</a:t>
            </a:r>
          </a:p>
        </p:txBody>
      </p:sp>
      <p:pic>
        <p:nvPicPr>
          <p:cNvPr id="4" name="Afbeelding 3"/>
          <p:cNvPicPr>
            <a:picLocks noChangeAspect="1"/>
          </p:cNvPicPr>
          <p:nvPr/>
        </p:nvPicPr>
        <p:blipFill>
          <a:blip r:embed="rId2"/>
          <a:stretch>
            <a:fillRect/>
          </a:stretch>
        </p:blipFill>
        <p:spPr>
          <a:xfrm>
            <a:off x="5452778" y="1120698"/>
            <a:ext cx="2619375" cy="1743075"/>
          </a:xfrm>
          <a:prstGeom prst="rect">
            <a:avLst/>
          </a:prstGeom>
        </p:spPr>
      </p:pic>
    </p:spTree>
    <p:extLst>
      <p:ext uri="{BB962C8B-B14F-4D97-AF65-F5344CB8AC3E}">
        <p14:creationId xmlns:p14="http://schemas.microsoft.com/office/powerpoint/2010/main" val="335930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Marketing</a:t>
            </a:r>
          </a:p>
        </p:txBody>
      </p:sp>
      <p:sp>
        <p:nvSpPr>
          <p:cNvPr id="6" name="Tijdelijke aanduiding voor inhoud 5"/>
          <p:cNvSpPr>
            <a:spLocks noGrp="1"/>
          </p:cNvSpPr>
          <p:nvPr>
            <p:ph idx="1"/>
          </p:nvPr>
        </p:nvSpPr>
        <p:spPr/>
        <p:txBody>
          <a:bodyPr>
            <a:normAutofit/>
          </a:bodyPr>
          <a:lstStyle/>
          <a:p>
            <a:r>
              <a:rPr lang="nl-NL" dirty="0"/>
              <a:t>Reclame campagne bedenken</a:t>
            </a:r>
          </a:p>
          <a:p>
            <a:r>
              <a:rPr lang="nl-NL" dirty="0"/>
              <a:t>Nadenken over een reclamefilmpje</a:t>
            </a:r>
          </a:p>
          <a:p>
            <a:r>
              <a:rPr lang="nl-NL" dirty="0"/>
              <a:t>Onderzoek doen</a:t>
            </a:r>
          </a:p>
          <a:p>
            <a:r>
              <a:rPr lang="nl-NL" dirty="0"/>
              <a:t>Gebruik maken van sociale media</a:t>
            </a:r>
          </a:p>
          <a:p>
            <a:r>
              <a:rPr lang="nl-NL" dirty="0"/>
              <a:t>Business </a:t>
            </a:r>
            <a:r>
              <a:rPr lang="nl-NL" dirty="0" err="1"/>
              <a:t>to</a:t>
            </a:r>
            <a:r>
              <a:rPr lang="nl-NL" dirty="0"/>
              <a:t> Business</a:t>
            </a:r>
          </a:p>
          <a:p>
            <a:r>
              <a:rPr lang="nl-NL" dirty="0"/>
              <a:t>Dienstenverkopen</a:t>
            </a:r>
          </a:p>
          <a:p>
            <a:pPr marL="0" indent="0">
              <a:buNone/>
            </a:pPr>
            <a:endParaRPr lang="nl-NL" dirty="0"/>
          </a:p>
        </p:txBody>
      </p:sp>
      <p:pic>
        <p:nvPicPr>
          <p:cNvPr id="4" name="Afbeelding 3"/>
          <p:cNvPicPr>
            <a:picLocks noChangeAspect="1"/>
          </p:cNvPicPr>
          <p:nvPr/>
        </p:nvPicPr>
        <p:blipFill>
          <a:blip r:embed="rId2"/>
          <a:stretch>
            <a:fillRect/>
          </a:stretch>
        </p:blipFill>
        <p:spPr>
          <a:xfrm>
            <a:off x="6462878" y="2360643"/>
            <a:ext cx="1790700" cy="2562225"/>
          </a:xfrm>
          <a:prstGeom prst="rect">
            <a:avLst/>
          </a:prstGeom>
        </p:spPr>
      </p:pic>
      <p:pic>
        <p:nvPicPr>
          <p:cNvPr id="5" name="Afbeelding 4">
            <a:extLst>
              <a:ext uri="{FF2B5EF4-FFF2-40B4-BE49-F238E27FC236}">
                <a16:creationId xmlns:a16="http://schemas.microsoft.com/office/drawing/2014/main" id="{3F8C8DFA-6AE0-4605-A062-D9E9CF9290A6}"/>
              </a:ext>
            </a:extLst>
          </p:cNvPr>
          <p:cNvPicPr>
            <a:picLocks noChangeAspect="1"/>
          </p:cNvPicPr>
          <p:nvPr/>
        </p:nvPicPr>
        <p:blipFill>
          <a:blip r:embed="rId3"/>
          <a:stretch>
            <a:fillRect/>
          </a:stretch>
        </p:blipFill>
        <p:spPr>
          <a:xfrm>
            <a:off x="4506912" y="701801"/>
            <a:ext cx="2085975" cy="1962150"/>
          </a:xfrm>
          <a:prstGeom prst="rect">
            <a:avLst/>
          </a:prstGeom>
        </p:spPr>
      </p:pic>
      <p:pic>
        <p:nvPicPr>
          <p:cNvPr id="7" name="Afbeelding 6">
            <a:extLst>
              <a:ext uri="{FF2B5EF4-FFF2-40B4-BE49-F238E27FC236}">
                <a16:creationId xmlns:a16="http://schemas.microsoft.com/office/drawing/2014/main" id="{D1176141-6259-4814-B53A-B3770B4A1729}"/>
              </a:ext>
            </a:extLst>
          </p:cNvPr>
          <p:cNvPicPr>
            <a:picLocks noChangeAspect="1"/>
          </p:cNvPicPr>
          <p:nvPr/>
        </p:nvPicPr>
        <p:blipFill>
          <a:blip r:embed="rId4"/>
          <a:stretch>
            <a:fillRect/>
          </a:stretch>
        </p:blipFill>
        <p:spPr>
          <a:xfrm rot="10506491" flipV="1">
            <a:off x="3078824" y="3090622"/>
            <a:ext cx="2266796" cy="1275073"/>
          </a:xfrm>
          <a:prstGeom prst="rect">
            <a:avLst/>
          </a:prstGeom>
        </p:spPr>
      </p:pic>
    </p:spTree>
    <p:extLst>
      <p:ext uri="{BB962C8B-B14F-4D97-AF65-F5344CB8AC3E}">
        <p14:creationId xmlns:p14="http://schemas.microsoft.com/office/powerpoint/2010/main" val="3621820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Presentatie en styling</a:t>
            </a:r>
          </a:p>
        </p:txBody>
      </p:sp>
      <p:sp>
        <p:nvSpPr>
          <p:cNvPr id="3" name="Tijdelijke aanduiding voor inhoud 2"/>
          <p:cNvSpPr>
            <a:spLocks noGrp="1"/>
          </p:cNvSpPr>
          <p:nvPr>
            <p:ph idx="1"/>
          </p:nvPr>
        </p:nvSpPr>
        <p:spPr/>
        <p:txBody>
          <a:bodyPr/>
          <a:lstStyle/>
          <a:p>
            <a:r>
              <a:rPr lang="nl-NL" dirty="0"/>
              <a:t>Cadeau inpakken</a:t>
            </a:r>
          </a:p>
          <a:p>
            <a:r>
              <a:rPr lang="nl-NL" dirty="0"/>
              <a:t>Presentatie maken</a:t>
            </a:r>
          </a:p>
          <a:p>
            <a:r>
              <a:rPr lang="nl-NL" dirty="0"/>
              <a:t>Slideshow maken</a:t>
            </a:r>
          </a:p>
          <a:p>
            <a:r>
              <a:rPr lang="nl-NL" dirty="0"/>
              <a:t>Winkelinrichting tekenen</a:t>
            </a:r>
          </a:p>
          <a:p>
            <a:r>
              <a:rPr lang="nl-NL" dirty="0"/>
              <a:t>Etalage inrichten</a:t>
            </a:r>
          </a:p>
          <a:p>
            <a:r>
              <a:rPr lang="nl-NL" dirty="0"/>
              <a:t>Instastory maken</a:t>
            </a:r>
          </a:p>
        </p:txBody>
      </p:sp>
      <p:pic>
        <p:nvPicPr>
          <p:cNvPr id="4" name="Afbeelding 3"/>
          <p:cNvPicPr>
            <a:picLocks noChangeAspect="1"/>
          </p:cNvPicPr>
          <p:nvPr/>
        </p:nvPicPr>
        <p:blipFill>
          <a:blip r:embed="rId2"/>
          <a:stretch>
            <a:fillRect/>
          </a:stretch>
        </p:blipFill>
        <p:spPr>
          <a:xfrm>
            <a:off x="5106812" y="1120698"/>
            <a:ext cx="2152650" cy="1600200"/>
          </a:xfrm>
          <a:prstGeom prst="rect">
            <a:avLst/>
          </a:prstGeom>
        </p:spPr>
      </p:pic>
      <p:pic>
        <p:nvPicPr>
          <p:cNvPr id="5" name="Afbeelding 4"/>
          <p:cNvPicPr>
            <a:picLocks noChangeAspect="1"/>
          </p:cNvPicPr>
          <p:nvPr/>
        </p:nvPicPr>
        <p:blipFill>
          <a:blip r:embed="rId3"/>
          <a:stretch>
            <a:fillRect/>
          </a:stretch>
        </p:blipFill>
        <p:spPr>
          <a:xfrm>
            <a:off x="2589037" y="3270792"/>
            <a:ext cx="2847975" cy="1314450"/>
          </a:xfrm>
          <a:prstGeom prst="rect">
            <a:avLst/>
          </a:prstGeom>
        </p:spPr>
      </p:pic>
    </p:spTree>
    <p:extLst>
      <p:ext uri="{BB962C8B-B14F-4D97-AF65-F5344CB8AC3E}">
        <p14:creationId xmlns:p14="http://schemas.microsoft.com/office/powerpoint/2010/main" val="33259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7038" y="1294838"/>
            <a:ext cx="7886700" cy="362414"/>
          </a:xfrm>
        </p:spPr>
        <p:txBody>
          <a:bodyPr/>
          <a:lstStyle/>
          <a:p>
            <a:r>
              <a:rPr lang="nl-NL" altLang="nl-NL" dirty="0">
                <a:solidFill>
                  <a:srgbClr val="349737"/>
                </a:solidFill>
                <a:latin typeface="Arial" panose="020B0604020202020204" pitchFamily="34" charset="0"/>
                <a:ea typeface="Geneva" pitchFamily="123" charset="-128"/>
              </a:rPr>
              <a:t>Carrousel</a:t>
            </a:r>
            <a:endParaRPr lang="nl-NL" dirty="0"/>
          </a:p>
        </p:txBody>
      </p:sp>
      <p:sp>
        <p:nvSpPr>
          <p:cNvPr id="3" name="Tijdelijke aanduiding voor inhoud 2"/>
          <p:cNvSpPr>
            <a:spLocks noGrp="1"/>
          </p:cNvSpPr>
          <p:nvPr>
            <p:ph idx="1"/>
          </p:nvPr>
        </p:nvSpPr>
        <p:spPr>
          <a:xfrm>
            <a:off x="748467" y="1953310"/>
            <a:ext cx="7886700" cy="2896937"/>
          </a:xfrm>
        </p:spPr>
        <p:txBody>
          <a:bodyPr vert="horz" lIns="91440" tIns="45720" rIns="91440" bIns="45720" rtlCol="0" anchor="t">
            <a:normAutofit/>
          </a:bodyPr>
          <a:lstStyle/>
          <a:p>
            <a:r>
              <a:rPr lang="nl-NL" altLang="nl-NL" b="1" dirty="0">
                <a:solidFill>
                  <a:srgbClr val="349737"/>
                </a:solidFill>
                <a:latin typeface="Arial" panose="020B0604020202020204" pitchFamily="34" charset="0"/>
                <a:ea typeface="Geneva" pitchFamily="123" charset="-128"/>
              </a:rPr>
              <a:t>Bedrijfsbezoek</a:t>
            </a:r>
          </a:p>
          <a:p>
            <a:r>
              <a:rPr lang="nl-NL" altLang="nl-NL" b="1" dirty="0">
                <a:solidFill>
                  <a:srgbClr val="349737"/>
                </a:solidFill>
                <a:latin typeface="Arial" panose="020B0604020202020204" pitchFamily="34" charset="0"/>
                <a:ea typeface="Geneva" pitchFamily="123" charset="-128"/>
              </a:rPr>
              <a:t>Gastles</a:t>
            </a:r>
          </a:p>
          <a:p>
            <a:r>
              <a:rPr lang="nl-NL" altLang="nl-NL" b="1" dirty="0">
                <a:solidFill>
                  <a:srgbClr val="349737"/>
                </a:solidFill>
                <a:latin typeface="Arial"/>
                <a:ea typeface="Geneva" pitchFamily="123" charset="-128"/>
                <a:cs typeface="Arial"/>
              </a:rPr>
              <a:t>Oriëntatie op loopbaan</a:t>
            </a:r>
          </a:p>
          <a:p>
            <a:endParaRPr lang="nl-NL" dirty="0">
              <a:ea typeface="Geneva"/>
            </a:endParaRPr>
          </a:p>
        </p:txBody>
      </p:sp>
    </p:spTree>
    <p:extLst>
      <p:ext uri="{BB962C8B-B14F-4D97-AF65-F5344CB8AC3E}">
        <p14:creationId xmlns:p14="http://schemas.microsoft.com/office/powerpoint/2010/main" val="45716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015" y="1136657"/>
            <a:ext cx="7886700" cy="362414"/>
          </a:xfrm>
        </p:spPr>
        <p:txBody>
          <a:bodyPr/>
          <a:lstStyle/>
          <a:p>
            <a:r>
              <a:rPr lang="nl-NL" altLang="nl-NL" dirty="0">
                <a:solidFill>
                  <a:srgbClr val="349737"/>
                </a:solidFill>
                <a:latin typeface="Arial" panose="020B0604020202020204" pitchFamily="34" charset="0"/>
                <a:ea typeface="Geneva" pitchFamily="123" charset="-128"/>
              </a:rPr>
              <a:t>LOOPBAAN ORIENTATIE EN -ONTWIKKELING</a:t>
            </a:r>
            <a:endParaRPr lang="nl-NL" dirty="0"/>
          </a:p>
        </p:txBody>
      </p:sp>
      <p:sp>
        <p:nvSpPr>
          <p:cNvPr id="3" name="Tijdelijke aanduiding voor inhoud 2"/>
          <p:cNvSpPr>
            <a:spLocks noGrp="1"/>
          </p:cNvSpPr>
          <p:nvPr>
            <p:ph idx="1"/>
          </p:nvPr>
        </p:nvSpPr>
        <p:spPr>
          <a:xfrm>
            <a:off x="925042" y="2180333"/>
            <a:ext cx="7886700" cy="2896937"/>
          </a:xfrm>
        </p:spPr>
        <p:txBody>
          <a:bodyPr/>
          <a:lstStyle/>
          <a:p>
            <a:r>
              <a:rPr lang="nl-NL" altLang="nl-NL" b="1" dirty="0">
                <a:solidFill>
                  <a:srgbClr val="349737"/>
                </a:solidFill>
                <a:latin typeface="Arial" panose="020B0604020202020204" pitchFamily="34" charset="0"/>
                <a:ea typeface="Geneva" pitchFamily="123" charset="-128"/>
              </a:rPr>
              <a:t>Wat kan ik het best en hoe weet ik dat</a:t>
            </a:r>
          </a:p>
          <a:p>
            <a:r>
              <a:rPr lang="nl-NL" altLang="nl-NL" b="1" dirty="0">
                <a:solidFill>
                  <a:srgbClr val="349737"/>
                </a:solidFill>
                <a:latin typeface="Arial" panose="020B0604020202020204" pitchFamily="34" charset="0"/>
                <a:ea typeface="Geneva" pitchFamily="123" charset="-128"/>
              </a:rPr>
              <a:t>Waar ben ik het meest op mijn plek</a:t>
            </a:r>
          </a:p>
          <a:p>
            <a:r>
              <a:rPr lang="nl-NL" altLang="nl-NL" b="1" dirty="0">
                <a:solidFill>
                  <a:srgbClr val="349737"/>
                </a:solidFill>
                <a:latin typeface="Arial" panose="020B0604020202020204" pitchFamily="34" charset="0"/>
                <a:ea typeface="Geneva" pitchFamily="123" charset="-128"/>
              </a:rPr>
              <a:t>Hoe bereik ik mijn doel</a:t>
            </a:r>
          </a:p>
          <a:p>
            <a:r>
              <a:rPr lang="nl-NL" altLang="nl-NL" b="1" dirty="0">
                <a:solidFill>
                  <a:srgbClr val="349737"/>
                </a:solidFill>
                <a:latin typeface="Arial" panose="020B0604020202020204" pitchFamily="34" charset="0"/>
                <a:ea typeface="Geneva" pitchFamily="123" charset="-128"/>
              </a:rPr>
              <a:t>Wie kan mij helpen mijn doel te bereiken</a:t>
            </a:r>
          </a:p>
          <a:p>
            <a:endParaRPr lang="nl-NL" dirty="0"/>
          </a:p>
        </p:txBody>
      </p:sp>
      <p:pic>
        <p:nvPicPr>
          <p:cNvPr id="4" name="Afbeelding 3"/>
          <p:cNvPicPr>
            <a:picLocks noChangeAspect="1"/>
          </p:cNvPicPr>
          <p:nvPr/>
        </p:nvPicPr>
        <p:blipFill>
          <a:blip r:embed="rId2"/>
          <a:stretch>
            <a:fillRect/>
          </a:stretch>
        </p:blipFill>
        <p:spPr>
          <a:xfrm>
            <a:off x="5814815" y="1575861"/>
            <a:ext cx="2143125" cy="2143125"/>
          </a:xfrm>
          <a:prstGeom prst="rect">
            <a:avLst/>
          </a:prstGeom>
        </p:spPr>
      </p:pic>
    </p:spTree>
    <p:extLst>
      <p:ext uri="{BB962C8B-B14F-4D97-AF65-F5344CB8AC3E}">
        <p14:creationId xmlns:p14="http://schemas.microsoft.com/office/powerpoint/2010/main" val="3401542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239" y="1016839"/>
            <a:ext cx="7886700" cy="362414"/>
          </a:xfrm>
        </p:spPr>
        <p:txBody>
          <a:bodyPr/>
          <a:lstStyle/>
          <a:p>
            <a:r>
              <a:rPr lang="nl-NL" altLang="nl-NL" dirty="0">
                <a:solidFill>
                  <a:srgbClr val="349737"/>
                </a:solidFill>
                <a:latin typeface="Arial" panose="020B0604020202020204" pitchFamily="34" charset="0"/>
                <a:ea typeface="Geneva" pitchFamily="123" charset="-128"/>
              </a:rPr>
              <a:t>WAT KAN IK OP HET MBO MET ECONOMIE EN ONDERNEMEN</a:t>
            </a:r>
            <a:endParaRPr lang="nl-NL" dirty="0"/>
          </a:p>
        </p:txBody>
      </p:sp>
      <p:sp>
        <p:nvSpPr>
          <p:cNvPr id="3" name="Tijdelijke aanduiding voor inhoud 2"/>
          <p:cNvSpPr>
            <a:spLocks noGrp="1"/>
          </p:cNvSpPr>
          <p:nvPr>
            <p:ph idx="1"/>
          </p:nvPr>
        </p:nvSpPr>
        <p:spPr>
          <a:xfrm>
            <a:off x="559281" y="1965921"/>
            <a:ext cx="7886700" cy="2896937"/>
          </a:xfrm>
        </p:spPr>
        <p:txBody>
          <a:bodyPr>
            <a:normAutofit lnSpcReduction="10000"/>
          </a:bodyPr>
          <a:lstStyle/>
          <a:p>
            <a:pPr lvl="0"/>
            <a:r>
              <a:rPr lang="nl-NL" altLang="nl-NL" b="1" dirty="0">
                <a:solidFill>
                  <a:srgbClr val="349737"/>
                </a:solidFill>
                <a:latin typeface="Arial" panose="020B0604020202020204" pitchFamily="34" charset="0"/>
                <a:ea typeface="Geneva" pitchFamily="123" charset="-128"/>
              </a:rPr>
              <a:t>Administratie (niveau 2, 3 en 4)</a:t>
            </a:r>
          </a:p>
          <a:p>
            <a:r>
              <a:rPr lang="nl-NL" altLang="nl-NL" b="1" dirty="0">
                <a:solidFill>
                  <a:srgbClr val="349737"/>
                </a:solidFill>
                <a:latin typeface="Arial" panose="020B0604020202020204" pitchFamily="34" charset="0"/>
                <a:ea typeface="Geneva" pitchFamily="123" charset="-128"/>
              </a:rPr>
              <a:t>Secretarieel </a:t>
            </a:r>
            <a:r>
              <a:rPr lang="fr-FR" altLang="nl-NL" b="1" dirty="0">
                <a:solidFill>
                  <a:srgbClr val="349737"/>
                </a:solidFill>
                <a:latin typeface="Arial" panose="020B0604020202020204" pitchFamily="34" charset="0"/>
                <a:ea typeface="Geneva" pitchFamily="123" charset="-128"/>
              </a:rPr>
              <a:t>(niveau 2, 3 en 4)</a:t>
            </a:r>
            <a:endParaRPr lang="nl-NL" altLang="nl-NL" b="1" dirty="0">
              <a:solidFill>
                <a:srgbClr val="349737"/>
              </a:solidFill>
              <a:latin typeface="Arial" panose="020B0604020202020204" pitchFamily="34" charset="0"/>
              <a:ea typeface="Geneva" pitchFamily="123" charset="-128"/>
            </a:endParaRPr>
          </a:p>
          <a:p>
            <a:r>
              <a:rPr lang="nl-NL" altLang="nl-NL" b="1" dirty="0">
                <a:solidFill>
                  <a:srgbClr val="349737"/>
                </a:solidFill>
                <a:latin typeface="Arial" panose="020B0604020202020204" pitchFamily="34" charset="0"/>
                <a:ea typeface="Geneva" pitchFamily="123" charset="-128"/>
              </a:rPr>
              <a:t>Financieel (niveau 2, 3 en 4)</a:t>
            </a:r>
          </a:p>
          <a:p>
            <a:r>
              <a:rPr lang="nl-NL" altLang="nl-NL" b="1" dirty="0">
                <a:solidFill>
                  <a:srgbClr val="349737"/>
                </a:solidFill>
                <a:latin typeface="Arial" panose="020B0604020202020204" pitchFamily="34" charset="0"/>
                <a:ea typeface="Geneva" pitchFamily="123" charset="-128"/>
              </a:rPr>
              <a:t>ICT (niveau 2, 3 en 4)</a:t>
            </a:r>
          </a:p>
          <a:p>
            <a:pPr lvl="0"/>
            <a:r>
              <a:rPr lang="nl-NL" altLang="nl-NL" b="1" dirty="0">
                <a:solidFill>
                  <a:srgbClr val="349737"/>
                </a:solidFill>
                <a:latin typeface="Arial" panose="020B0604020202020204" pitchFamily="34" charset="0"/>
                <a:ea typeface="Geneva" pitchFamily="123" charset="-128"/>
              </a:rPr>
              <a:t>Advies &amp; Leiding Verkoop(niveau 3 en 4)</a:t>
            </a:r>
          </a:p>
          <a:p>
            <a:r>
              <a:rPr lang="nl-NL" altLang="nl-NL" b="1" dirty="0">
                <a:solidFill>
                  <a:srgbClr val="349737"/>
                </a:solidFill>
                <a:latin typeface="Arial" panose="020B0604020202020204" pitchFamily="34" charset="0"/>
                <a:ea typeface="Geneva" pitchFamily="123" charset="-128"/>
              </a:rPr>
              <a:t>Handel en Commercie (niveau 3 en 4)</a:t>
            </a:r>
          </a:p>
          <a:p>
            <a:r>
              <a:rPr lang="nl-NL" altLang="nl-NL" b="1" dirty="0">
                <a:solidFill>
                  <a:srgbClr val="349737"/>
                </a:solidFill>
                <a:latin typeface="Arial" panose="020B0604020202020204" pitchFamily="34" charset="0"/>
                <a:ea typeface="Geneva" pitchFamily="123" charset="-128"/>
              </a:rPr>
              <a:t>Toerisme (niveau 2), Travel</a:t>
            </a:r>
          </a:p>
          <a:p>
            <a:r>
              <a:rPr lang="nl-NL" altLang="nl-NL" b="1" dirty="0">
                <a:solidFill>
                  <a:srgbClr val="349737"/>
                </a:solidFill>
                <a:latin typeface="Arial" panose="020B0604020202020204" pitchFamily="34" charset="0"/>
                <a:ea typeface="Geneva" pitchFamily="123" charset="-128"/>
              </a:rPr>
              <a:t>Leisure en </a:t>
            </a:r>
            <a:r>
              <a:rPr lang="nl-NL" altLang="nl-NL" b="1" dirty="0" err="1">
                <a:solidFill>
                  <a:srgbClr val="349737"/>
                </a:solidFill>
                <a:latin typeface="Arial" panose="020B0604020202020204" pitchFamily="34" charset="0"/>
                <a:ea typeface="Geneva" pitchFamily="123" charset="-128"/>
              </a:rPr>
              <a:t>Hospitality</a:t>
            </a:r>
            <a:r>
              <a:rPr lang="nl-NL" altLang="nl-NL" b="1" dirty="0">
                <a:solidFill>
                  <a:srgbClr val="349737"/>
                </a:solidFill>
                <a:latin typeface="Arial" panose="020B0604020202020204" pitchFamily="34" charset="0"/>
                <a:ea typeface="Geneva" pitchFamily="123" charset="-128"/>
              </a:rPr>
              <a:t> (niveau 3 en 4)</a:t>
            </a:r>
          </a:p>
          <a:p>
            <a:r>
              <a:rPr lang="nl-NL" altLang="nl-NL" b="1" dirty="0">
                <a:solidFill>
                  <a:srgbClr val="349737"/>
                </a:solidFill>
                <a:latin typeface="Arial" panose="020B0604020202020204" pitchFamily="34" charset="0"/>
                <a:ea typeface="Geneva" pitchFamily="123" charset="-128"/>
              </a:rPr>
              <a:t>Hotelschool (niveau 3 en 4)</a:t>
            </a:r>
          </a:p>
          <a:p>
            <a:r>
              <a:rPr lang="nl-NL" altLang="nl-NL" b="1" dirty="0">
                <a:solidFill>
                  <a:srgbClr val="349737"/>
                </a:solidFill>
                <a:latin typeface="Arial" panose="020B0604020202020204" pitchFamily="34" charset="0"/>
                <a:ea typeface="Geneva" pitchFamily="123" charset="-128"/>
              </a:rPr>
              <a:t>Gastheer/Gastvrouw (niveau 2)</a:t>
            </a:r>
          </a:p>
          <a:p>
            <a:endParaRPr lang="nl-NL" dirty="0"/>
          </a:p>
        </p:txBody>
      </p:sp>
      <p:pic>
        <p:nvPicPr>
          <p:cNvPr id="5" name="Afbeelding 4"/>
          <p:cNvPicPr>
            <a:picLocks noChangeAspect="1"/>
          </p:cNvPicPr>
          <p:nvPr/>
        </p:nvPicPr>
        <p:blipFill>
          <a:blip r:embed="rId2"/>
          <a:stretch>
            <a:fillRect/>
          </a:stretch>
        </p:blipFill>
        <p:spPr>
          <a:xfrm>
            <a:off x="4711985" y="1298290"/>
            <a:ext cx="2381250" cy="1325092"/>
          </a:xfrm>
          <a:prstGeom prst="rect">
            <a:avLst/>
          </a:prstGeom>
        </p:spPr>
      </p:pic>
      <p:pic>
        <p:nvPicPr>
          <p:cNvPr id="6" name="Afbeelding 5"/>
          <p:cNvPicPr>
            <a:picLocks noChangeAspect="1"/>
          </p:cNvPicPr>
          <p:nvPr/>
        </p:nvPicPr>
        <p:blipFill>
          <a:blip r:embed="rId3"/>
          <a:stretch>
            <a:fillRect/>
          </a:stretch>
        </p:blipFill>
        <p:spPr>
          <a:xfrm>
            <a:off x="6982908" y="2223595"/>
            <a:ext cx="2066925" cy="2209800"/>
          </a:xfrm>
          <a:prstGeom prst="rect">
            <a:avLst/>
          </a:prstGeom>
        </p:spPr>
      </p:pic>
      <p:pic>
        <p:nvPicPr>
          <p:cNvPr id="7" name="Afbeelding 6"/>
          <p:cNvPicPr>
            <a:picLocks noChangeAspect="1"/>
          </p:cNvPicPr>
          <p:nvPr/>
        </p:nvPicPr>
        <p:blipFill>
          <a:blip r:embed="rId4"/>
          <a:stretch>
            <a:fillRect/>
          </a:stretch>
        </p:blipFill>
        <p:spPr>
          <a:xfrm>
            <a:off x="4922264" y="2478528"/>
            <a:ext cx="2111226" cy="1264592"/>
          </a:xfrm>
          <a:prstGeom prst="rect">
            <a:avLst/>
          </a:prstGeom>
        </p:spPr>
      </p:pic>
      <p:pic>
        <p:nvPicPr>
          <p:cNvPr id="8" name="Afbeelding 7"/>
          <p:cNvPicPr>
            <a:picLocks noChangeAspect="1"/>
          </p:cNvPicPr>
          <p:nvPr/>
        </p:nvPicPr>
        <p:blipFill>
          <a:blip r:embed="rId5"/>
          <a:stretch>
            <a:fillRect/>
          </a:stretch>
        </p:blipFill>
        <p:spPr>
          <a:xfrm>
            <a:off x="5257636" y="4014113"/>
            <a:ext cx="1289947" cy="860395"/>
          </a:xfrm>
          <a:prstGeom prst="rect">
            <a:avLst/>
          </a:prstGeom>
        </p:spPr>
      </p:pic>
    </p:spTree>
    <p:extLst>
      <p:ext uri="{BB962C8B-B14F-4D97-AF65-F5344CB8AC3E}">
        <p14:creationId xmlns:p14="http://schemas.microsoft.com/office/powerpoint/2010/main" val="385248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1 De IJsboer</a:t>
            </a:r>
          </a:p>
        </p:txBody>
      </p:sp>
      <p:sp>
        <p:nvSpPr>
          <p:cNvPr id="3" name="Tijdelijke aanduiding voor inhoud 2"/>
          <p:cNvSpPr>
            <a:spLocks noGrp="1"/>
          </p:cNvSpPr>
          <p:nvPr>
            <p:ph idx="1"/>
          </p:nvPr>
        </p:nvSpPr>
        <p:spPr/>
        <p:txBody>
          <a:bodyPr>
            <a:noAutofit/>
          </a:bodyPr>
          <a:lstStyle/>
          <a:p>
            <a:pPr marL="0" indent="0">
              <a:buNone/>
            </a:pPr>
            <a:r>
              <a:rPr lang="nl-NL" dirty="0"/>
              <a:t>Je gaat in tweetallen een oplossing voor de IJsboer bedenken:</a:t>
            </a:r>
          </a:p>
          <a:p>
            <a:endParaRPr lang="nl-NL" dirty="0"/>
          </a:p>
          <a:p>
            <a:pPr marL="0" indent="0">
              <a:buNone/>
            </a:pPr>
            <a:r>
              <a:rPr lang="nl-NL" dirty="0"/>
              <a:t>De ijsboer heeft het volgende probleem:</a:t>
            </a:r>
            <a:endParaRPr lang="nl-NL" b="0" i="1" dirty="0">
              <a:solidFill>
                <a:srgbClr val="32383C"/>
              </a:solidFill>
              <a:effectLst/>
              <a:latin typeface="proxima-nova"/>
            </a:endParaRPr>
          </a:p>
          <a:p>
            <a:pPr marL="0" indent="0">
              <a:buNone/>
            </a:pPr>
            <a:r>
              <a:rPr lang="nl-NL" b="0" i="1" dirty="0">
                <a:solidFill>
                  <a:srgbClr val="32383C"/>
                </a:solidFill>
                <a:effectLst/>
                <a:latin typeface="proxima-nova"/>
              </a:rPr>
              <a:t>Meneer De Boer vertelt: ‘In de zomer loopt de verkoop van ijs meestal vanzelf. Veel mensen die langs onze boerderij fietsen of wandelen, nemen een pauze op ons ijsterras. Vorig jaar was er een hittegolf die twee weken duurde. Toen kwamen er maar heel weinig mensen.’</a:t>
            </a:r>
          </a:p>
          <a:p>
            <a:pPr marL="0" indent="0">
              <a:buNone/>
            </a:pPr>
            <a:endParaRPr lang="nl-NL" i="1" dirty="0">
              <a:solidFill>
                <a:srgbClr val="32383C"/>
              </a:solidFill>
              <a:latin typeface="proxima-nova"/>
            </a:endParaRPr>
          </a:p>
          <a:p>
            <a:pPr marL="0" indent="0">
              <a:buNone/>
            </a:pPr>
            <a:r>
              <a:rPr lang="nl-NL" i="1" dirty="0">
                <a:solidFill>
                  <a:srgbClr val="32383C"/>
                </a:solidFill>
                <a:latin typeface="proxima-nova"/>
              </a:rPr>
              <a:t>Opdracht:</a:t>
            </a:r>
          </a:p>
          <a:p>
            <a:pPr marL="0" indent="0">
              <a:buNone/>
            </a:pPr>
            <a:r>
              <a:rPr lang="nl-NL" b="0" i="0" dirty="0">
                <a:solidFill>
                  <a:srgbClr val="32383C"/>
                </a:solidFill>
                <a:effectLst/>
                <a:latin typeface="proxima-nova"/>
              </a:rPr>
              <a:t>Hoe kan De IJsboer tijdens een hittegolf toch ijs verkopen? noem drie manieren.</a:t>
            </a:r>
          </a:p>
          <a:p>
            <a:pPr marL="0" indent="0">
              <a:buNone/>
            </a:pPr>
            <a:r>
              <a:rPr lang="nl-NL" dirty="0">
                <a:solidFill>
                  <a:srgbClr val="32383C"/>
                </a:solidFill>
                <a:latin typeface="proxima-nova"/>
              </a:rPr>
              <a:t>1.</a:t>
            </a:r>
          </a:p>
          <a:p>
            <a:pPr marL="0" indent="0">
              <a:buNone/>
            </a:pPr>
            <a:r>
              <a:rPr lang="nl-NL" dirty="0">
                <a:solidFill>
                  <a:srgbClr val="32383C"/>
                </a:solidFill>
                <a:latin typeface="proxima-nova"/>
              </a:rPr>
              <a:t>2.</a:t>
            </a:r>
          </a:p>
          <a:p>
            <a:pPr marL="0" indent="0">
              <a:buNone/>
            </a:pPr>
            <a:r>
              <a:rPr lang="nl-NL" dirty="0">
                <a:solidFill>
                  <a:srgbClr val="32383C"/>
                </a:solidFill>
                <a:latin typeface="proxima-nova"/>
              </a:rPr>
              <a:t>3.</a:t>
            </a:r>
            <a:endParaRPr lang="nl-NL" dirty="0"/>
          </a:p>
        </p:txBody>
      </p:sp>
      <p:pic>
        <p:nvPicPr>
          <p:cNvPr id="5" name="Afbeelding 4">
            <a:extLst>
              <a:ext uri="{FF2B5EF4-FFF2-40B4-BE49-F238E27FC236}">
                <a16:creationId xmlns:a16="http://schemas.microsoft.com/office/drawing/2014/main" id="{CE932E80-91DB-4BEE-9217-81BED920A92C}"/>
              </a:ext>
            </a:extLst>
          </p:cNvPr>
          <p:cNvPicPr>
            <a:picLocks noChangeAspect="1"/>
          </p:cNvPicPr>
          <p:nvPr/>
        </p:nvPicPr>
        <p:blipFill>
          <a:blip r:embed="rId2"/>
          <a:stretch>
            <a:fillRect/>
          </a:stretch>
        </p:blipFill>
        <p:spPr>
          <a:xfrm>
            <a:off x="7431314" y="758284"/>
            <a:ext cx="1287236" cy="1284532"/>
          </a:xfrm>
          <a:prstGeom prst="rect">
            <a:avLst/>
          </a:prstGeom>
        </p:spPr>
      </p:pic>
    </p:spTree>
    <p:extLst>
      <p:ext uri="{BB962C8B-B14F-4D97-AF65-F5344CB8AC3E}">
        <p14:creationId xmlns:p14="http://schemas.microsoft.com/office/powerpoint/2010/main" val="3024207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B2E13-A64A-4D94-B1CA-521B2ED96108}"/>
              </a:ext>
            </a:extLst>
          </p:cNvPr>
          <p:cNvSpPr>
            <a:spLocks noGrp="1"/>
          </p:cNvSpPr>
          <p:nvPr>
            <p:ph type="title"/>
          </p:nvPr>
        </p:nvSpPr>
        <p:spPr/>
        <p:txBody>
          <a:bodyPr/>
          <a:lstStyle/>
          <a:p>
            <a:r>
              <a:rPr lang="nl-NL" dirty="0"/>
              <a:t>Opdracht 2  Logo</a:t>
            </a:r>
          </a:p>
        </p:txBody>
      </p:sp>
      <p:pic>
        <p:nvPicPr>
          <p:cNvPr id="4" name="Tijdelijke aanduiding voor inhoud 3">
            <a:extLst>
              <a:ext uri="{FF2B5EF4-FFF2-40B4-BE49-F238E27FC236}">
                <a16:creationId xmlns:a16="http://schemas.microsoft.com/office/drawing/2014/main" id="{D5C22301-0A5F-49AF-A791-B8FCE532BEE3}"/>
              </a:ext>
            </a:extLst>
          </p:cNvPr>
          <p:cNvPicPr>
            <a:picLocks noGrp="1" noChangeAspect="1"/>
          </p:cNvPicPr>
          <p:nvPr>
            <p:ph idx="1"/>
          </p:nvPr>
        </p:nvPicPr>
        <p:blipFill>
          <a:blip r:embed="rId2"/>
          <a:stretch>
            <a:fillRect/>
          </a:stretch>
        </p:blipFill>
        <p:spPr>
          <a:xfrm>
            <a:off x="6055291" y="1353911"/>
            <a:ext cx="2897188" cy="2897188"/>
          </a:xfrm>
          <a:prstGeom prst="rect">
            <a:avLst/>
          </a:prstGeom>
        </p:spPr>
      </p:pic>
      <p:sp>
        <p:nvSpPr>
          <p:cNvPr id="6" name="Tekstvak 5">
            <a:extLst>
              <a:ext uri="{FF2B5EF4-FFF2-40B4-BE49-F238E27FC236}">
                <a16:creationId xmlns:a16="http://schemas.microsoft.com/office/drawing/2014/main" id="{968BF455-B1B9-4C5B-9D90-9F9B4DB02272}"/>
              </a:ext>
            </a:extLst>
          </p:cNvPr>
          <p:cNvSpPr txBox="1"/>
          <p:nvPr/>
        </p:nvSpPr>
        <p:spPr>
          <a:xfrm>
            <a:off x="628650" y="1303111"/>
            <a:ext cx="5583464" cy="1323439"/>
          </a:xfrm>
          <a:prstGeom prst="rect">
            <a:avLst/>
          </a:prstGeom>
          <a:noFill/>
        </p:spPr>
        <p:txBody>
          <a:bodyPr wrap="square">
            <a:spAutoFit/>
          </a:bodyPr>
          <a:lstStyle/>
          <a:p>
            <a:r>
              <a:rPr lang="nl-NL" sz="1600" b="0" i="1" dirty="0">
                <a:solidFill>
                  <a:srgbClr val="32383C"/>
                </a:solidFill>
                <a:effectLst/>
                <a:latin typeface="Arial" panose="020B0604020202020204" pitchFamily="34" charset="0"/>
                <a:cs typeface="Arial" panose="020B0604020202020204" pitchFamily="34" charset="0"/>
              </a:rPr>
              <a:t>Als onderdeel van de marketingmix van De IJsboer is een bijpassend logo belangrijk. Het logo dat De IJsboer nu gebruikt, hebben meneer en mevrouw De Boer zelf ontworpen toen ze startten met de ijsverkoop. Ze willen eigenlijk een nieuw logo. Jij doet hiervoor een voorstel.</a:t>
            </a:r>
            <a:endParaRPr lang="nl-NL" sz="1600" dirty="0">
              <a:latin typeface="Arial" panose="020B0604020202020204" pitchFamily="34" charset="0"/>
              <a:cs typeface="Arial" panose="020B0604020202020204" pitchFamily="34" charset="0"/>
            </a:endParaRPr>
          </a:p>
        </p:txBody>
      </p:sp>
      <p:sp>
        <p:nvSpPr>
          <p:cNvPr id="8" name="Tekstvak 7">
            <a:extLst>
              <a:ext uri="{FF2B5EF4-FFF2-40B4-BE49-F238E27FC236}">
                <a16:creationId xmlns:a16="http://schemas.microsoft.com/office/drawing/2014/main" id="{A3AAC715-2E30-46BC-83A5-77D8B8DCB636}"/>
              </a:ext>
            </a:extLst>
          </p:cNvPr>
          <p:cNvSpPr txBox="1"/>
          <p:nvPr/>
        </p:nvSpPr>
        <p:spPr>
          <a:xfrm>
            <a:off x="628649" y="2808963"/>
            <a:ext cx="5285921" cy="584775"/>
          </a:xfrm>
          <a:prstGeom prst="rect">
            <a:avLst/>
          </a:prstGeom>
          <a:noFill/>
        </p:spPr>
        <p:txBody>
          <a:bodyPr wrap="square">
            <a:spAutoFit/>
          </a:bodyPr>
          <a:lstStyle/>
          <a:p>
            <a:r>
              <a:rPr lang="nl-NL" sz="1600" b="1" i="0" dirty="0">
                <a:solidFill>
                  <a:srgbClr val="32383C"/>
                </a:solidFill>
                <a:effectLst/>
                <a:latin typeface="Arial" panose="020B0604020202020204" pitchFamily="34" charset="0"/>
                <a:cs typeface="Arial" panose="020B0604020202020204" pitchFamily="34" charset="0"/>
              </a:rPr>
              <a:t>Ontwerp een nieuw logo voor De IJsboer. Schrijf erbij hoe je tot die keuze bent gekomen.</a:t>
            </a:r>
            <a:endParaRPr lang="nl-NL"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31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51A0E-4052-45E3-A1B1-156B9B937061}"/>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62B00780-34D3-4CF8-A114-1E0AE3E123DC}"/>
              </a:ext>
            </a:extLst>
          </p:cNvPr>
          <p:cNvSpPr>
            <a:spLocks noGrp="1"/>
          </p:cNvSpPr>
          <p:nvPr>
            <p:ph idx="1"/>
          </p:nvPr>
        </p:nvSpPr>
        <p:spPr>
          <a:xfrm>
            <a:off x="628650" y="1196433"/>
            <a:ext cx="7886700" cy="2896937"/>
          </a:xfrm>
        </p:spPr>
        <p:txBody>
          <a:bodyPr vert="horz" lIns="91440" tIns="45720" rIns="91440" bIns="45720" rtlCol="0" anchor="t">
            <a:normAutofit/>
          </a:bodyPr>
          <a:lstStyle/>
          <a:p>
            <a:r>
              <a:rPr lang="nl-NL" dirty="0"/>
              <a:t>Profielvakken</a:t>
            </a:r>
          </a:p>
          <a:p>
            <a:r>
              <a:rPr lang="nl-NL" dirty="0"/>
              <a:t>Keuzevakken</a:t>
            </a:r>
          </a:p>
          <a:p>
            <a:r>
              <a:rPr lang="nl-NL" dirty="0"/>
              <a:t>Carrousel</a:t>
            </a:r>
          </a:p>
          <a:p>
            <a:r>
              <a:rPr lang="nl-NL" dirty="0">
                <a:latin typeface="Arial"/>
                <a:cs typeface="Arial"/>
              </a:rPr>
              <a:t>Opdracht</a:t>
            </a:r>
            <a:endParaRPr lang="nl-NL" dirty="0"/>
          </a:p>
          <a:p>
            <a:endParaRPr lang="nl-NL" dirty="0"/>
          </a:p>
        </p:txBody>
      </p:sp>
    </p:spTree>
    <p:extLst>
      <p:ext uri="{BB962C8B-B14F-4D97-AF65-F5344CB8AC3E}">
        <p14:creationId xmlns:p14="http://schemas.microsoft.com/office/powerpoint/2010/main" val="299820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7301" y="1338455"/>
            <a:ext cx="7886700" cy="362414"/>
          </a:xfrm>
        </p:spPr>
        <p:txBody>
          <a:bodyPr/>
          <a:lstStyle/>
          <a:p>
            <a:r>
              <a:rPr lang="nl-NL" altLang="nl-NL" dirty="0">
                <a:solidFill>
                  <a:srgbClr val="349737"/>
                </a:solidFill>
                <a:latin typeface="Arial" panose="020B0604020202020204" pitchFamily="34" charset="0"/>
                <a:ea typeface="Geneva" pitchFamily="123" charset="-128"/>
              </a:rPr>
              <a:t>4 VERPLICHTE PROFIELVAKKEN</a:t>
            </a:r>
            <a:endParaRPr lang="nl-NL" dirty="0"/>
          </a:p>
        </p:txBody>
      </p:sp>
      <p:sp>
        <p:nvSpPr>
          <p:cNvPr id="3" name="Tijdelijke aanduiding voor inhoud 2"/>
          <p:cNvSpPr>
            <a:spLocks noGrp="1"/>
          </p:cNvSpPr>
          <p:nvPr>
            <p:ph idx="1"/>
          </p:nvPr>
        </p:nvSpPr>
        <p:spPr>
          <a:xfrm>
            <a:off x="906123" y="1846104"/>
            <a:ext cx="7886700" cy="2896937"/>
          </a:xfrm>
        </p:spPr>
        <p:txBody>
          <a:bodyPr/>
          <a:lstStyle/>
          <a:p>
            <a:endParaRPr lang="nl-NL" altLang="nl-NL" dirty="0">
              <a:solidFill>
                <a:srgbClr val="349737"/>
              </a:solidFill>
              <a:latin typeface="Arial" panose="020B0604020202020204" pitchFamily="34" charset="0"/>
              <a:ea typeface="Geneva" pitchFamily="123" charset="-128"/>
            </a:endParaRPr>
          </a:p>
          <a:p>
            <a:r>
              <a:rPr lang="nl-NL" altLang="nl-NL" b="1" dirty="0">
                <a:solidFill>
                  <a:srgbClr val="349737"/>
                </a:solidFill>
                <a:latin typeface="Arial" panose="020B0604020202020204" pitchFamily="34" charset="0"/>
                <a:ea typeface="Geneva" pitchFamily="123" charset="-128"/>
              </a:rPr>
              <a:t>Commercieel</a:t>
            </a:r>
          </a:p>
          <a:p>
            <a:r>
              <a:rPr lang="nl-NL" altLang="nl-NL" b="1" dirty="0">
                <a:solidFill>
                  <a:srgbClr val="349737"/>
                </a:solidFill>
                <a:latin typeface="Arial" panose="020B0604020202020204" pitchFamily="34" charset="0"/>
                <a:ea typeface="Geneva" pitchFamily="123" charset="-128"/>
              </a:rPr>
              <a:t>Secretarieel</a:t>
            </a:r>
          </a:p>
          <a:p>
            <a:r>
              <a:rPr lang="nl-NL" altLang="nl-NL" b="1" dirty="0">
                <a:solidFill>
                  <a:srgbClr val="349737"/>
                </a:solidFill>
                <a:latin typeface="Arial" panose="020B0604020202020204" pitchFamily="34" charset="0"/>
                <a:ea typeface="Geneva" pitchFamily="123" charset="-128"/>
              </a:rPr>
              <a:t>Magazijn (Logistiek)</a:t>
            </a:r>
          </a:p>
          <a:p>
            <a:r>
              <a:rPr lang="nl-NL" altLang="nl-NL" b="1" dirty="0">
                <a:solidFill>
                  <a:srgbClr val="349737"/>
                </a:solidFill>
                <a:latin typeface="Arial" panose="020B0604020202020204" pitchFamily="34" charset="0"/>
                <a:ea typeface="Geneva" pitchFamily="123" charset="-128"/>
              </a:rPr>
              <a:t>Administratie</a:t>
            </a:r>
          </a:p>
          <a:p>
            <a:endParaRPr lang="nl-NL" dirty="0"/>
          </a:p>
        </p:txBody>
      </p:sp>
      <p:pic>
        <p:nvPicPr>
          <p:cNvPr id="4" name="Afbeelding 3"/>
          <p:cNvPicPr>
            <a:picLocks noChangeAspect="1"/>
          </p:cNvPicPr>
          <p:nvPr/>
        </p:nvPicPr>
        <p:blipFill>
          <a:blip r:embed="rId2"/>
          <a:stretch>
            <a:fillRect/>
          </a:stretch>
        </p:blipFill>
        <p:spPr>
          <a:xfrm>
            <a:off x="5414239" y="1035299"/>
            <a:ext cx="3095625" cy="1476375"/>
          </a:xfrm>
          <a:prstGeom prst="rect">
            <a:avLst/>
          </a:prstGeom>
        </p:spPr>
      </p:pic>
      <p:pic>
        <p:nvPicPr>
          <p:cNvPr id="5" name="Afbeelding 4"/>
          <p:cNvPicPr>
            <a:picLocks noChangeAspect="1"/>
          </p:cNvPicPr>
          <p:nvPr/>
        </p:nvPicPr>
        <p:blipFill>
          <a:blip r:embed="rId3"/>
          <a:stretch>
            <a:fillRect/>
          </a:stretch>
        </p:blipFill>
        <p:spPr>
          <a:xfrm>
            <a:off x="5761356" y="3109196"/>
            <a:ext cx="3161861" cy="1778547"/>
          </a:xfrm>
          <a:prstGeom prst="rect">
            <a:avLst/>
          </a:prstGeom>
        </p:spPr>
      </p:pic>
      <p:pic>
        <p:nvPicPr>
          <p:cNvPr id="7" name="Afbeelding 6"/>
          <p:cNvPicPr>
            <a:picLocks noChangeAspect="1"/>
          </p:cNvPicPr>
          <p:nvPr/>
        </p:nvPicPr>
        <p:blipFill>
          <a:blip r:embed="rId4"/>
          <a:stretch>
            <a:fillRect/>
          </a:stretch>
        </p:blipFill>
        <p:spPr>
          <a:xfrm>
            <a:off x="2773462" y="3544122"/>
            <a:ext cx="2489338" cy="1662878"/>
          </a:xfrm>
          <a:prstGeom prst="rect">
            <a:avLst/>
          </a:prstGeom>
        </p:spPr>
      </p:pic>
      <p:pic>
        <p:nvPicPr>
          <p:cNvPr id="9" name="Afbeelding 8">
            <a:extLst>
              <a:ext uri="{FF2B5EF4-FFF2-40B4-BE49-F238E27FC236}">
                <a16:creationId xmlns:a16="http://schemas.microsoft.com/office/drawing/2014/main" id="{77FE2FE4-C8BD-4D16-888C-ED8DD4612B4A}"/>
              </a:ext>
            </a:extLst>
          </p:cNvPr>
          <p:cNvPicPr>
            <a:picLocks noChangeAspect="1"/>
          </p:cNvPicPr>
          <p:nvPr/>
        </p:nvPicPr>
        <p:blipFill>
          <a:blip r:embed="rId5"/>
          <a:stretch>
            <a:fillRect/>
          </a:stretch>
        </p:blipFill>
        <p:spPr>
          <a:xfrm>
            <a:off x="3164206" y="2089525"/>
            <a:ext cx="2857500" cy="1609725"/>
          </a:xfrm>
          <a:prstGeom prst="rect">
            <a:avLst/>
          </a:prstGeom>
        </p:spPr>
      </p:pic>
    </p:spTree>
    <p:extLst>
      <p:ext uri="{BB962C8B-B14F-4D97-AF65-F5344CB8AC3E}">
        <p14:creationId xmlns:p14="http://schemas.microsoft.com/office/powerpoint/2010/main" val="7632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Commercieel</a:t>
            </a:r>
          </a:p>
        </p:txBody>
      </p:sp>
      <p:sp>
        <p:nvSpPr>
          <p:cNvPr id="3" name="Tijdelijke aanduiding voor inhoud 2"/>
          <p:cNvSpPr>
            <a:spLocks noGrp="1"/>
          </p:cNvSpPr>
          <p:nvPr>
            <p:ph idx="1"/>
          </p:nvPr>
        </p:nvSpPr>
        <p:spPr/>
        <p:txBody>
          <a:bodyPr/>
          <a:lstStyle/>
          <a:p>
            <a:r>
              <a:rPr lang="nl-NL" dirty="0"/>
              <a:t>Diavoorstelling maken</a:t>
            </a:r>
          </a:p>
          <a:p>
            <a:r>
              <a:rPr lang="nl-NL" dirty="0"/>
              <a:t>Dia's opmaken in PowerPoint</a:t>
            </a:r>
          </a:p>
          <a:p>
            <a:r>
              <a:rPr lang="nl-NL" dirty="0"/>
              <a:t>Logo ontwikkelen</a:t>
            </a:r>
          </a:p>
          <a:p>
            <a:r>
              <a:rPr lang="nl-NL" dirty="0"/>
              <a:t>Kassa beheer</a:t>
            </a:r>
          </a:p>
          <a:p>
            <a:r>
              <a:rPr lang="nl-NL" dirty="0"/>
              <a:t>Winkelinrichting</a:t>
            </a:r>
          </a:p>
          <a:p>
            <a:r>
              <a:rPr lang="nl-NL" dirty="0"/>
              <a:t>Projecten</a:t>
            </a:r>
          </a:p>
        </p:txBody>
      </p:sp>
      <p:pic>
        <p:nvPicPr>
          <p:cNvPr id="5" name="Afbeelding 4"/>
          <p:cNvPicPr>
            <a:picLocks noChangeAspect="1"/>
          </p:cNvPicPr>
          <p:nvPr/>
        </p:nvPicPr>
        <p:blipFill>
          <a:blip r:embed="rId2"/>
          <a:stretch>
            <a:fillRect/>
          </a:stretch>
        </p:blipFill>
        <p:spPr>
          <a:xfrm>
            <a:off x="2101248" y="2841085"/>
            <a:ext cx="2771775" cy="1838325"/>
          </a:xfrm>
          <a:prstGeom prst="rect">
            <a:avLst/>
          </a:prstGeom>
        </p:spPr>
      </p:pic>
      <p:pic>
        <p:nvPicPr>
          <p:cNvPr id="6" name="Afbeelding 5">
            <a:extLst>
              <a:ext uri="{FF2B5EF4-FFF2-40B4-BE49-F238E27FC236}">
                <a16:creationId xmlns:a16="http://schemas.microsoft.com/office/drawing/2014/main" id="{0EB9AAA6-5DE7-41E1-AFD2-1613059E11C2}"/>
              </a:ext>
            </a:extLst>
          </p:cNvPr>
          <p:cNvPicPr>
            <a:picLocks noChangeAspect="1"/>
          </p:cNvPicPr>
          <p:nvPr/>
        </p:nvPicPr>
        <p:blipFill>
          <a:blip r:embed="rId3"/>
          <a:stretch>
            <a:fillRect/>
          </a:stretch>
        </p:blipFill>
        <p:spPr>
          <a:xfrm>
            <a:off x="5312277" y="1295652"/>
            <a:ext cx="3903855" cy="2190497"/>
          </a:xfrm>
          <a:prstGeom prst="rect">
            <a:avLst/>
          </a:prstGeom>
        </p:spPr>
      </p:pic>
    </p:spTree>
    <p:extLst>
      <p:ext uri="{BB962C8B-B14F-4D97-AF65-F5344CB8AC3E}">
        <p14:creationId xmlns:p14="http://schemas.microsoft.com/office/powerpoint/2010/main" val="237215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Secretarieel</a:t>
            </a:r>
          </a:p>
        </p:txBody>
      </p:sp>
      <p:sp>
        <p:nvSpPr>
          <p:cNvPr id="3" name="Tijdelijke aanduiding voor inhoud 2"/>
          <p:cNvSpPr>
            <a:spLocks noGrp="1"/>
          </p:cNvSpPr>
          <p:nvPr>
            <p:ph sz="half" idx="1"/>
          </p:nvPr>
        </p:nvSpPr>
        <p:spPr/>
        <p:txBody>
          <a:bodyPr>
            <a:normAutofit/>
          </a:bodyPr>
          <a:lstStyle/>
          <a:p>
            <a:r>
              <a:rPr lang="nl-NL" dirty="0"/>
              <a:t>Telefoneren</a:t>
            </a:r>
          </a:p>
          <a:p>
            <a:r>
              <a:rPr lang="nl-NL" dirty="0"/>
              <a:t>Bezoeker ontvangen</a:t>
            </a:r>
          </a:p>
          <a:p>
            <a:r>
              <a:rPr lang="nl-NL" dirty="0"/>
              <a:t>Brief verzendklaar maken</a:t>
            </a:r>
          </a:p>
          <a:p>
            <a:r>
              <a:rPr lang="nl-NL" dirty="0"/>
              <a:t>E-mailbericht versturen </a:t>
            </a:r>
          </a:p>
          <a:p>
            <a:r>
              <a:rPr lang="nl-NL" dirty="0"/>
              <a:t>Rooster maken</a:t>
            </a:r>
          </a:p>
          <a:p>
            <a:r>
              <a:rPr lang="nl-NL" dirty="0"/>
              <a:t>Klacht registreren</a:t>
            </a:r>
          </a:p>
          <a:p>
            <a:r>
              <a:rPr lang="nl-NL" dirty="0"/>
              <a:t>Telefoonnotitie maken</a:t>
            </a:r>
          </a:p>
          <a:p>
            <a:endParaRPr lang="nl-NL" dirty="0"/>
          </a:p>
        </p:txBody>
      </p:sp>
      <p:pic>
        <p:nvPicPr>
          <p:cNvPr id="5" name="Tijdelijke aanduiding voor inhoud 4">
            <a:extLst>
              <a:ext uri="{FF2B5EF4-FFF2-40B4-BE49-F238E27FC236}">
                <a16:creationId xmlns:a16="http://schemas.microsoft.com/office/drawing/2014/main" id="{BAD8CA98-DDBE-4985-94AC-705448D04192}"/>
              </a:ext>
            </a:extLst>
          </p:cNvPr>
          <p:cNvPicPr>
            <a:picLocks noGrp="1" noChangeAspect="1"/>
          </p:cNvPicPr>
          <p:nvPr>
            <p:ph sz="half" idx="2"/>
          </p:nvPr>
        </p:nvPicPr>
        <p:blipFill>
          <a:blip r:embed="rId2"/>
          <a:stretch>
            <a:fillRect/>
          </a:stretch>
        </p:blipFill>
        <p:spPr>
          <a:xfrm>
            <a:off x="4744638" y="1550981"/>
            <a:ext cx="3148412" cy="2671072"/>
          </a:xfrm>
          <a:prstGeom prst="rect">
            <a:avLst/>
          </a:prstGeom>
        </p:spPr>
      </p:pic>
    </p:spTree>
    <p:extLst>
      <p:ext uri="{BB962C8B-B14F-4D97-AF65-F5344CB8AC3E}">
        <p14:creationId xmlns:p14="http://schemas.microsoft.com/office/powerpoint/2010/main" val="119900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Logistiek</a:t>
            </a:r>
          </a:p>
        </p:txBody>
      </p:sp>
      <p:sp>
        <p:nvSpPr>
          <p:cNvPr id="3" name="Tijdelijke aanduiding voor inhoud 2"/>
          <p:cNvSpPr>
            <a:spLocks noGrp="1"/>
          </p:cNvSpPr>
          <p:nvPr>
            <p:ph idx="1"/>
          </p:nvPr>
        </p:nvSpPr>
        <p:spPr/>
        <p:txBody>
          <a:bodyPr>
            <a:normAutofit/>
          </a:bodyPr>
          <a:lstStyle/>
          <a:p>
            <a:r>
              <a:rPr lang="nl-NL" dirty="0"/>
              <a:t>Goederen ontvangen</a:t>
            </a:r>
          </a:p>
          <a:p>
            <a:r>
              <a:rPr lang="nl-NL" dirty="0"/>
              <a:t>Bestelling plaatsen</a:t>
            </a:r>
          </a:p>
          <a:p>
            <a:r>
              <a:rPr lang="nl-NL" dirty="0"/>
              <a:t>Bestelling klaarmaken voor vervoer</a:t>
            </a:r>
          </a:p>
          <a:p>
            <a:r>
              <a:rPr lang="nl-NL" dirty="0"/>
              <a:t>Voorraad maken</a:t>
            </a:r>
          </a:p>
          <a:p>
            <a:r>
              <a:rPr lang="nl-NL" dirty="0"/>
              <a:t>Vrachtbrief invullen</a:t>
            </a:r>
          </a:p>
        </p:txBody>
      </p:sp>
      <p:pic>
        <p:nvPicPr>
          <p:cNvPr id="6" name="Afbeelding 5"/>
          <p:cNvPicPr>
            <a:picLocks noChangeAspect="1"/>
          </p:cNvPicPr>
          <p:nvPr/>
        </p:nvPicPr>
        <p:blipFill>
          <a:blip r:embed="rId2"/>
          <a:stretch>
            <a:fillRect/>
          </a:stretch>
        </p:blipFill>
        <p:spPr>
          <a:xfrm>
            <a:off x="5065633" y="665416"/>
            <a:ext cx="4582311" cy="5929310"/>
          </a:xfrm>
          <a:prstGeom prst="rect">
            <a:avLst/>
          </a:prstGeom>
        </p:spPr>
      </p:pic>
    </p:spTree>
    <p:extLst>
      <p:ext uri="{BB962C8B-B14F-4D97-AF65-F5344CB8AC3E}">
        <p14:creationId xmlns:p14="http://schemas.microsoft.com/office/powerpoint/2010/main" val="5175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Administratie</a:t>
            </a:r>
          </a:p>
        </p:txBody>
      </p:sp>
      <p:sp>
        <p:nvSpPr>
          <p:cNvPr id="3" name="Tijdelijke aanduiding voor inhoud 2"/>
          <p:cNvSpPr>
            <a:spLocks noGrp="1"/>
          </p:cNvSpPr>
          <p:nvPr>
            <p:ph sz="half" idx="1"/>
          </p:nvPr>
        </p:nvSpPr>
        <p:spPr/>
        <p:txBody>
          <a:bodyPr>
            <a:normAutofit/>
          </a:bodyPr>
          <a:lstStyle/>
          <a:p>
            <a:r>
              <a:rPr lang="nl-NL" dirty="0"/>
              <a:t>Consumentenprijs berekenen</a:t>
            </a:r>
          </a:p>
          <a:p>
            <a:r>
              <a:rPr lang="nl-NL" dirty="0"/>
              <a:t>Boekhouden</a:t>
            </a:r>
          </a:p>
          <a:p>
            <a:r>
              <a:rPr lang="nl-NL" dirty="0"/>
              <a:t>Balans maken in Excel</a:t>
            </a:r>
          </a:p>
          <a:p>
            <a:r>
              <a:rPr lang="nl-NL" dirty="0"/>
              <a:t>Factuur opstellen</a:t>
            </a:r>
          </a:p>
          <a:p>
            <a:r>
              <a:rPr lang="nl-NL" dirty="0"/>
              <a:t>Kostprijs berekenen </a:t>
            </a:r>
          </a:p>
          <a:p>
            <a:r>
              <a:rPr lang="nl-NL" dirty="0"/>
              <a:t>Offerte maken</a:t>
            </a:r>
          </a:p>
          <a:p>
            <a:pPr marL="0" indent="0">
              <a:buNone/>
            </a:pPr>
            <a:endParaRPr lang="nl-NL" dirty="0"/>
          </a:p>
        </p:txBody>
      </p:sp>
      <p:sp>
        <p:nvSpPr>
          <p:cNvPr id="4" name="Tijdelijke aanduiding voor inhoud 3"/>
          <p:cNvSpPr>
            <a:spLocks noGrp="1"/>
          </p:cNvSpPr>
          <p:nvPr>
            <p:ph sz="half" idx="2"/>
          </p:nvPr>
        </p:nvSpPr>
        <p:spPr/>
        <p:txBody>
          <a:bodyPr>
            <a:normAutofit/>
          </a:bodyPr>
          <a:lstStyle/>
          <a:p>
            <a:pPr marL="0" indent="0">
              <a:buNone/>
            </a:pPr>
            <a:r>
              <a:rPr lang="nl-NL" dirty="0"/>
              <a:t> </a:t>
            </a:r>
          </a:p>
          <a:p>
            <a:pPr marL="0" indent="0">
              <a:buNone/>
            </a:pPr>
            <a:endParaRPr lang="nl-NL" dirty="0"/>
          </a:p>
        </p:txBody>
      </p:sp>
      <p:pic>
        <p:nvPicPr>
          <p:cNvPr id="5" name="Afbeelding 4"/>
          <p:cNvPicPr>
            <a:picLocks noChangeAspect="1"/>
          </p:cNvPicPr>
          <p:nvPr/>
        </p:nvPicPr>
        <p:blipFill>
          <a:blip r:embed="rId2"/>
          <a:stretch>
            <a:fillRect/>
          </a:stretch>
        </p:blipFill>
        <p:spPr>
          <a:xfrm>
            <a:off x="4757939" y="1534948"/>
            <a:ext cx="2205995" cy="1464469"/>
          </a:xfrm>
          <a:prstGeom prst="rect">
            <a:avLst/>
          </a:prstGeom>
        </p:spPr>
      </p:pic>
      <p:pic>
        <p:nvPicPr>
          <p:cNvPr id="6" name="Afbeelding 5">
            <a:extLst>
              <a:ext uri="{FF2B5EF4-FFF2-40B4-BE49-F238E27FC236}">
                <a16:creationId xmlns:a16="http://schemas.microsoft.com/office/drawing/2014/main" id="{1AC0B599-1A84-4564-A26E-E4E2B711A6EE}"/>
              </a:ext>
            </a:extLst>
          </p:cNvPr>
          <p:cNvPicPr>
            <a:picLocks noChangeAspect="1"/>
          </p:cNvPicPr>
          <p:nvPr/>
        </p:nvPicPr>
        <p:blipFill>
          <a:blip r:embed="rId3"/>
          <a:stretch>
            <a:fillRect/>
          </a:stretch>
        </p:blipFill>
        <p:spPr>
          <a:xfrm>
            <a:off x="6572250" y="3163376"/>
            <a:ext cx="2114550" cy="1524000"/>
          </a:xfrm>
          <a:prstGeom prst="rect">
            <a:avLst/>
          </a:prstGeom>
        </p:spPr>
      </p:pic>
      <p:pic>
        <p:nvPicPr>
          <p:cNvPr id="7" name="Afbeelding 6">
            <a:extLst>
              <a:ext uri="{FF2B5EF4-FFF2-40B4-BE49-F238E27FC236}">
                <a16:creationId xmlns:a16="http://schemas.microsoft.com/office/drawing/2014/main" id="{69F46237-65B3-429A-9419-885422DDE339}"/>
              </a:ext>
            </a:extLst>
          </p:cNvPr>
          <p:cNvPicPr>
            <a:picLocks noChangeAspect="1"/>
          </p:cNvPicPr>
          <p:nvPr/>
        </p:nvPicPr>
        <p:blipFill>
          <a:blip r:embed="rId4"/>
          <a:stretch>
            <a:fillRect/>
          </a:stretch>
        </p:blipFill>
        <p:spPr>
          <a:xfrm>
            <a:off x="3362526" y="2999417"/>
            <a:ext cx="2790825" cy="1943100"/>
          </a:xfrm>
          <a:prstGeom prst="rect">
            <a:avLst/>
          </a:prstGeom>
        </p:spPr>
      </p:pic>
    </p:spTree>
    <p:extLst>
      <p:ext uri="{BB962C8B-B14F-4D97-AF65-F5344CB8AC3E}">
        <p14:creationId xmlns:p14="http://schemas.microsoft.com/office/powerpoint/2010/main" val="91050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0630" y="1212331"/>
            <a:ext cx="7886700" cy="362414"/>
          </a:xfrm>
        </p:spPr>
        <p:txBody>
          <a:bodyPr/>
          <a:lstStyle/>
          <a:p>
            <a:r>
              <a:rPr lang="nl-NL" altLang="nl-NL" dirty="0">
                <a:solidFill>
                  <a:srgbClr val="349737"/>
                </a:solidFill>
                <a:latin typeface="Arial" panose="020B0604020202020204" pitchFamily="34" charset="0"/>
                <a:ea typeface="Geneva" pitchFamily="123" charset="-128"/>
              </a:rPr>
              <a:t>KEUZEVAKKEN</a:t>
            </a:r>
            <a:endParaRPr lang="nl-NL" dirty="0"/>
          </a:p>
        </p:txBody>
      </p:sp>
      <p:sp>
        <p:nvSpPr>
          <p:cNvPr id="3" name="Tijdelijke aanduiding voor inhoud 2"/>
          <p:cNvSpPr>
            <a:spLocks noGrp="1"/>
          </p:cNvSpPr>
          <p:nvPr>
            <p:ph idx="1"/>
          </p:nvPr>
        </p:nvSpPr>
        <p:spPr>
          <a:xfrm>
            <a:off x="1257300" y="1915471"/>
            <a:ext cx="7886700" cy="2896937"/>
          </a:xfrm>
        </p:spPr>
        <p:txBody>
          <a:bodyPr/>
          <a:lstStyle/>
          <a:p>
            <a:r>
              <a:rPr lang="nl-NL" altLang="nl-NL" b="1" dirty="0">
                <a:solidFill>
                  <a:srgbClr val="349737"/>
                </a:solidFill>
                <a:latin typeface="Arial" panose="020B0604020202020204" pitchFamily="34" charset="0"/>
                <a:ea typeface="Geneva" pitchFamily="123" charset="-128"/>
              </a:rPr>
              <a:t>Webshop</a:t>
            </a:r>
          </a:p>
          <a:p>
            <a:r>
              <a:rPr lang="nl-NL" altLang="nl-NL" b="1" dirty="0">
                <a:solidFill>
                  <a:srgbClr val="349737"/>
                </a:solidFill>
                <a:latin typeface="Arial" panose="020B0604020202020204" pitchFamily="34" charset="0"/>
                <a:ea typeface="Geneva" pitchFamily="123" charset="-128"/>
              </a:rPr>
              <a:t>Ondernemen</a:t>
            </a:r>
          </a:p>
          <a:p>
            <a:r>
              <a:rPr lang="nl-NL" altLang="nl-NL" b="1" dirty="0">
                <a:solidFill>
                  <a:srgbClr val="349737"/>
                </a:solidFill>
                <a:latin typeface="Arial" panose="020B0604020202020204" pitchFamily="34" charset="0"/>
                <a:ea typeface="Geneva" pitchFamily="123" charset="-128"/>
              </a:rPr>
              <a:t>Financieel en administratief beheer</a:t>
            </a:r>
          </a:p>
          <a:p>
            <a:r>
              <a:rPr lang="nl-NL" altLang="nl-NL" b="1" dirty="0">
                <a:solidFill>
                  <a:srgbClr val="349737"/>
                </a:solidFill>
                <a:latin typeface="Arial" panose="020B0604020202020204" pitchFamily="34" charset="0"/>
                <a:ea typeface="Geneva" pitchFamily="123" charset="-128"/>
              </a:rPr>
              <a:t>Officemanagement</a:t>
            </a:r>
          </a:p>
          <a:p>
            <a:r>
              <a:rPr lang="nl-NL" altLang="nl-NL" b="1" dirty="0">
                <a:solidFill>
                  <a:srgbClr val="349737"/>
                </a:solidFill>
                <a:latin typeface="Arial" panose="020B0604020202020204" pitchFamily="34" charset="0"/>
                <a:ea typeface="Geneva" pitchFamily="123" charset="-128"/>
              </a:rPr>
              <a:t>Marketing</a:t>
            </a:r>
          </a:p>
          <a:p>
            <a:r>
              <a:rPr lang="nl-NL" altLang="nl-NL" b="1" dirty="0">
                <a:solidFill>
                  <a:srgbClr val="349737"/>
                </a:solidFill>
                <a:latin typeface="Arial" panose="020B0604020202020204" pitchFamily="34" charset="0"/>
                <a:ea typeface="Geneva" pitchFamily="123" charset="-128"/>
              </a:rPr>
              <a:t>Presentatie en Styling</a:t>
            </a:r>
          </a:p>
          <a:p>
            <a:endParaRPr lang="nl-NL" dirty="0"/>
          </a:p>
        </p:txBody>
      </p:sp>
      <p:pic>
        <p:nvPicPr>
          <p:cNvPr id="4" name="Afbeelding 3"/>
          <p:cNvPicPr>
            <a:picLocks noChangeAspect="1"/>
          </p:cNvPicPr>
          <p:nvPr/>
        </p:nvPicPr>
        <p:blipFill>
          <a:blip r:embed="rId2"/>
          <a:stretch>
            <a:fillRect/>
          </a:stretch>
        </p:blipFill>
        <p:spPr>
          <a:xfrm>
            <a:off x="6609431" y="794385"/>
            <a:ext cx="2245272" cy="1683954"/>
          </a:xfrm>
          <a:prstGeom prst="rect">
            <a:avLst/>
          </a:prstGeom>
        </p:spPr>
      </p:pic>
      <p:pic>
        <p:nvPicPr>
          <p:cNvPr id="5" name="Afbeelding 4"/>
          <p:cNvPicPr>
            <a:picLocks noChangeAspect="1"/>
          </p:cNvPicPr>
          <p:nvPr/>
        </p:nvPicPr>
        <p:blipFill>
          <a:blip r:embed="rId3"/>
          <a:stretch>
            <a:fillRect/>
          </a:stretch>
        </p:blipFill>
        <p:spPr>
          <a:xfrm>
            <a:off x="6390536" y="2774732"/>
            <a:ext cx="2683061" cy="1400360"/>
          </a:xfrm>
          <a:prstGeom prst="rect">
            <a:avLst/>
          </a:prstGeom>
        </p:spPr>
      </p:pic>
      <p:pic>
        <p:nvPicPr>
          <p:cNvPr id="6" name="Afbeelding 5"/>
          <p:cNvPicPr>
            <a:picLocks noChangeAspect="1"/>
          </p:cNvPicPr>
          <p:nvPr/>
        </p:nvPicPr>
        <p:blipFill>
          <a:blip r:embed="rId4"/>
          <a:stretch>
            <a:fillRect/>
          </a:stretch>
        </p:blipFill>
        <p:spPr>
          <a:xfrm>
            <a:off x="3919537" y="679395"/>
            <a:ext cx="2562225" cy="1790700"/>
          </a:xfrm>
          <a:prstGeom prst="rect">
            <a:avLst/>
          </a:prstGeom>
        </p:spPr>
      </p:pic>
      <p:pic>
        <p:nvPicPr>
          <p:cNvPr id="7" name="Afbeelding 6"/>
          <p:cNvPicPr>
            <a:picLocks noChangeAspect="1"/>
          </p:cNvPicPr>
          <p:nvPr/>
        </p:nvPicPr>
        <p:blipFill>
          <a:blip r:embed="rId5"/>
          <a:stretch>
            <a:fillRect/>
          </a:stretch>
        </p:blipFill>
        <p:spPr>
          <a:xfrm>
            <a:off x="3910308" y="3003031"/>
            <a:ext cx="2409825" cy="1905000"/>
          </a:xfrm>
          <a:prstGeom prst="rect">
            <a:avLst/>
          </a:prstGeom>
        </p:spPr>
      </p:pic>
    </p:spTree>
    <p:extLst>
      <p:ext uri="{BB962C8B-B14F-4D97-AF65-F5344CB8AC3E}">
        <p14:creationId xmlns:p14="http://schemas.microsoft.com/office/powerpoint/2010/main" val="344537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Webshop</a:t>
            </a:r>
          </a:p>
        </p:txBody>
      </p:sp>
      <p:sp>
        <p:nvSpPr>
          <p:cNvPr id="3" name="Tijdelijke aanduiding voor inhoud 2"/>
          <p:cNvSpPr>
            <a:spLocks noGrp="1"/>
          </p:cNvSpPr>
          <p:nvPr>
            <p:ph idx="1"/>
          </p:nvPr>
        </p:nvSpPr>
        <p:spPr/>
        <p:txBody>
          <a:bodyPr/>
          <a:lstStyle/>
          <a:p>
            <a:r>
              <a:rPr lang="nl-NL" dirty="0"/>
              <a:t>Website maken</a:t>
            </a:r>
          </a:p>
          <a:p>
            <a:r>
              <a:rPr lang="nl-NL" dirty="0"/>
              <a:t>Huisstijl creëren</a:t>
            </a:r>
          </a:p>
          <a:p>
            <a:r>
              <a:rPr lang="nl-NL" dirty="0"/>
              <a:t>Logo ontwikkelen</a:t>
            </a:r>
          </a:p>
          <a:p>
            <a:r>
              <a:rPr lang="nl-NL" dirty="0"/>
              <a:t>Assortiment samenstellen</a:t>
            </a:r>
          </a:p>
          <a:p>
            <a:endParaRPr lang="nl-NL" dirty="0"/>
          </a:p>
        </p:txBody>
      </p:sp>
      <p:pic>
        <p:nvPicPr>
          <p:cNvPr id="4" name="Afbeelding 3"/>
          <p:cNvPicPr>
            <a:picLocks noChangeAspect="1"/>
          </p:cNvPicPr>
          <p:nvPr/>
        </p:nvPicPr>
        <p:blipFill>
          <a:blip r:embed="rId2"/>
          <a:stretch>
            <a:fillRect/>
          </a:stretch>
        </p:blipFill>
        <p:spPr>
          <a:xfrm>
            <a:off x="3306763" y="758284"/>
            <a:ext cx="1724025" cy="1704975"/>
          </a:xfrm>
          <a:prstGeom prst="rect">
            <a:avLst/>
          </a:prstGeom>
        </p:spPr>
      </p:pic>
      <p:pic>
        <p:nvPicPr>
          <p:cNvPr id="6" name="Afbeelding 5">
            <a:extLst>
              <a:ext uri="{FF2B5EF4-FFF2-40B4-BE49-F238E27FC236}">
                <a16:creationId xmlns:a16="http://schemas.microsoft.com/office/drawing/2014/main" id="{C87AFBC5-4046-47AC-85FB-FE7338297A9C}"/>
              </a:ext>
            </a:extLst>
          </p:cNvPr>
          <p:cNvPicPr>
            <a:picLocks noChangeAspect="1"/>
          </p:cNvPicPr>
          <p:nvPr/>
        </p:nvPicPr>
        <p:blipFill>
          <a:blip r:embed="rId3"/>
          <a:stretch>
            <a:fillRect/>
          </a:stretch>
        </p:blipFill>
        <p:spPr>
          <a:xfrm>
            <a:off x="3073400" y="2909887"/>
            <a:ext cx="2705100" cy="1762125"/>
          </a:xfrm>
          <a:prstGeom prst="rect">
            <a:avLst/>
          </a:prstGeom>
        </p:spPr>
      </p:pic>
      <p:pic>
        <p:nvPicPr>
          <p:cNvPr id="7" name="Afbeelding 6">
            <a:extLst>
              <a:ext uri="{FF2B5EF4-FFF2-40B4-BE49-F238E27FC236}">
                <a16:creationId xmlns:a16="http://schemas.microsoft.com/office/drawing/2014/main" id="{8B3A2A87-DA84-41D4-897C-04B02E382C25}"/>
              </a:ext>
            </a:extLst>
          </p:cNvPr>
          <p:cNvPicPr>
            <a:picLocks noChangeAspect="1"/>
          </p:cNvPicPr>
          <p:nvPr/>
        </p:nvPicPr>
        <p:blipFill>
          <a:blip r:embed="rId4"/>
          <a:stretch>
            <a:fillRect/>
          </a:stretch>
        </p:blipFill>
        <p:spPr>
          <a:xfrm>
            <a:off x="6007100" y="1309687"/>
            <a:ext cx="2857500" cy="1600200"/>
          </a:xfrm>
          <a:prstGeom prst="rect">
            <a:avLst/>
          </a:prstGeom>
        </p:spPr>
      </p:pic>
    </p:spTree>
    <p:extLst>
      <p:ext uri="{BB962C8B-B14F-4D97-AF65-F5344CB8AC3E}">
        <p14:creationId xmlns:p14="http://schemas.microsoft.com/office/powerpoint/2010/main" val="358810050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lion.potx" id="{0BF2ED2A-EC7D-4C1B-8535-C45D7A4DEAF7}" vid="{9A831D0E-39A0-4C9F-B540-8737D38B3CE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CSG Selion_PPT</Template>
  <TotalTime>417</TotalTime>
  <Words>498</Words>
  <Application>Microsoft Office PowerPoint</Application>
  <PresentationFormat>Diavoorstelling (16:9)</PresentationFormat>
  <Paragraphs>127</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proxima-nova</vt:lpstr>
      <vt:lpstr>Kantoorthema</vt:lpstr>
      <vt:lpstr>Profielkeuze</vt:lpstr>
      <vt:lpstr>Inleiding</vt:lpstr>
      <vt:lpstr>4 VERPLICHTE PROFIELVAKKEN</vt:lpstr>
      <vt:lpstr>Commercieel</vt:lpstr>
      <vt:lpstr>Secretarieel</vt:lpstr>
      <vt:lpstr>Logistiek</vt:lpstr>
      <vt:lpstr>Administratie</vt:lpstr>
      <vt:lpstr>KEUZEVAKKEN</vt:lpstr>
      <vt:lpstr>Webshop</vt:lpstr>
      <vt:lpstr>Ondernemen</vt:lpstr>
      <vt:lpstr>Financieel en administratief beheer</vt:lpstr>
      <vt:lpstr>Officemanagement</vt:lpstr>
      <vt:lpstr>Marketing</vt:lpstr>
      <vt:lpstr>Presentatie en styling</vt:lpstr>
      <vt:lpstr>Carrousel</vt:lpstr>
      <vt:lpstr>LOOPBAAN ORIENTATIE EN -ONTWIKKELING</vt:lpstr>
      <vt:lpstr>WAT KAN IK OP HET MBO MET ECONOMIE EN ONDERNEMEN</vt:lpstr>
      <vt:lpstr>Opdracht 1 De IJsboer</vt:lpstr>
      <vt:lpstr>Opdracht 2  Logo</vt:lpstr>
    </vt:vector>
  </TitlesOfParts>
  <Company>CSG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Wieren, J. van</dc:creator>
  <cp:lastModifiedBy>Meijer, R.</cp:lastModifiedBy>
  <cp:revision>43</cp:revision>
  <dcterms:created xsi:type="dcterms:W3CDTF">2017-11-07T14:48:31Z</dcterms:created>
  <dcterms:modified xsi:type="dcterms:W3CDTF">2021-02-04T09:55:18Z</dcterms:modified>
</cp:coreProperties>
</file>